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0"/>
  </p:notesMasterIdLst>
  <p:handoutMasterIdLst>
    <p:handoutMasterId r:id="rId21"/>
  </p:handoutMasterIdLst>
  <p:sldIdLst>
    <p:sldId id="547" r:id="rId2"/>
    <p:sldId id="550" r:id="rId3"/>
    <p:sldId id="1021" r:id="rId4"/>
    <p:sldId id="970" r:id="rId5"/>
    <p:sldId id="968" r:id="rId6"/>
    <p:sldId id="971" r:id="rId7"/>
    <p:sldId id="972" r:id="rId8"/>
    <p:sldId id="973" r:id="rId9"/>
    <p:sldId id="974" r:id="rId10"/>
    <p:sldId id="986" r:id="rId11"/>
    <p:sldId id="987" r:id="rId12"/>
    <p:sldId id="990" r:id="rId13"/>
    <p:sldId id="991" r:id="rId14"/>
    <p:sldId id="992" r:id="rId15"/>
    <p:sldId id="562" r:id="rId16"/>
    <p:sldId id="554" r:id="rId17"/>
    <p:sldId id="552" r:id="rId18"/>
    <p:sldId id="553" r:id="rId1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6615"/>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5" autoAdjust="0"/>
    <p:restoredTop sz="94660"/>
  </p:normalViewPr>
  <p:slideViewPr>
    <p:cSldViewPr>
      <p:cViewPr varScale="1">
        <p:scale>
          <a:sx n="84" d="100"/>
          <a:sy n="84" d="100"/>
        </p:scale>
        <p:origin x="96"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11/22/2020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BF7B1FF-DFE5-4B27-8E0E-F1DDF2FB76BC}" type="slidenum">
              <a:rPr lang="en-CA" smtClean="0"/>
              <a:pPr>
                <a:defRPr/>
              </a:pPr>
              <a:t>11</a:t>
            </a:fld>
            <a:endParaRPr lang="en-CA"/>
          </a:p>
        </p:txBody>
      </p:sp>
    </p:spTree>
    <p:extLst>
      <p:ext uri="{BB962C8B-B14F-4D97-AF65-F5344CB8AC3E}">
        <p14:creationId xmlns:p14="http://schemas.microsoft.com/office/powerpoint/2010/main" val="2668869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A windows class for graphical user interfaces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1720" y="3111103"/>
            <a:ext cx="6912768" cy="1470025"/>
          </a:xfrm>
        </p:spPr>
        <p:txBody>
          <a:bodyPr>
            <a:noAutofit/>
          </a:bodyPr>
          <a:lstStyle/>
          <a:p>
            <a:r>
              <a:rPr lang="en-CA" dirty="0"/>
              <a:t>A windows class for graphical user interfaces</a:t>
            </a:r>
            <a:endParaRPr lang="en-CA" dirty="0">
              <a:latin typeface="Consolas" panose="020B0609020204030204" pitchFamily="49" charset="0"/>
              <a:cs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7B6B77D7-592B-425F-AF6A-D9B8EE0D43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145"/>
    </mc:Choice>
    <mc:Fallback>
      <p:transition spd="slow" advTm="17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FA28-1623-41AC-A1D1-97619816E210}"/>
              </a:ext>
            </a:extLst>
          </p:cNvPr>
          <p:cNvSpPr>
            <a:spLocks noGrp="1"/>
          </p:cNvSpPr>
          <p:nvPr>
            <p:ph type="title"/>
          </p:nvPr>
        </p:nvSpPr>
        <p:spPr/>
        <p:txBody>
          <a:bodyPr/>
          <a:lstStyle/>
          <a:p>
            <a:r>
              <a:rPr lang="en-US" dirty="0"/>
              <a:t>Common features</a:t>
            </a:r>
          </a:p>
        </p:txBody>
      </p:sp>
      <p:sp>
        <p:nvSpPr>
          <p:cNvPr id="5" name="TextBox 4">
            <a:extLst>
              <a:ext uri="{FF2B5EF4-FFF2-40B4-BE49-F238E27FC236}">
                <a16:creationId xmlns:a16="http://schemas.microsoft.com/office/drawing/2014/main" id="{E8D656CD-FADB-4B31-93C4-8190B5306E7E}"/>
              </a:ext>
            </a:extLst>
          </p:cNvPr>
          <p:cNvSpPr txBox="1"/>
          <p:nvPr/>
        </p:nvSpPr>
        <p:spPr>
          <a:xfrm>
            <a:off x="395536" y="681658"/>
            <a:ext cx="5688632" cy="3539430"/>
          </a:xfrm>
          <a:prstGeom prst="rect">
            <a:avLst/>
          </a:prstGeom>
          <a:noFill/>
        </p:spPr>
        <p:txBody>
          <a:bodyPr wrap="square">
            <a:spAutoFit/>
          </a:bodyPr>
          <a:lstStyle/>
          <a:p>
            <a:pPr marL="57150" indent="0">
              <a:buNone/>
            </a:pPr>
            <a:r>
              <a:rPr lang="en-US" sz="1600" dirty="0">
                <a:latin typeface="Consolas" panose="020B0609020204030204" pitchFamily="49" charset="0"/>
              </a:rPr>
              <a:t>class Frame {</a:t>
            </a:r>
          </a:p>
          <a:p>
            <a:pPr marL="57150" indent="0">
              <a:buNone/>
            </a:pPr>
            <a:r>
              <a:rPr lang="en-US" sz="1600" dirty="0">
                <a:latin typeface="Consolas" panose="020B0609020204030204" pitchFamily="49" charset="0"/>
              </a:rPr>
              <a:t>    public:</a:t>
            </a:r>
          </a:p>
          <a:p>
            <a:pPr marL="57150" indent="0">
              <a:buNone/>
            </a:pPr>
            <a:r>
              <a:rPr lang="en-US" sz="1600" dirty="0">
                <a:latin typeface="Consolas" panose="020B0609020204030204" pitchFamily="49" charset="0"/>
              </a:rPr>
              <a:t>        </a:t>
            </a:r>
            <a:r>
              <a:rPr lang="en-US" sz="1600" dirty="0" err="1">
                <a:latin typeface="Consolas" panose="020B0609020204030204" pitchFamily="49" charset="0"/>
              </a:rPr>
              <a:t>Return_type</a:t>
            </a:r>
            <a:r>
              <a:rPr lang="en-US" sz="1600" dirty="0">
                <a:latin typeface="Consolas" panose="020B0609020204030204" pitchFamily="49" charset="0"/>
              </a:rPr>
              <a:t> display();</a:t>
            </a:r>
          </a:p>
          <a:p>
            <a:pPr marL="57150" indent="0">
              <a:buNone/>
            </a:pPr>
            <a:r>
              <a:rPr lang="en-US" sz="1600" dirty="0">
                <a:latin typeface="Consolas" panose="020B0609020204030204" pitchFamily="49" charset="0"/>
              </a:rPr>
              <a:t>        // Other common member functions</a:t>
            </a:r>
          </a:p>
          <a:p>
            <a:pPr marL="57150" indent="0">
              <a:buNone/>
            </a:pPr>
            <a:r>
              <a:rPr lang="en-US" sz="1600" dirty="0">
                <a:latin typeface="Consolas" panose="020B0609020204030204" pitchFamily="49" charset="0"/>
              </a:rPr>
              <a:t>        // Other member functions</a:t>
            </a:r>
          </a:p>
          <a:p>
            <a:pPr marL="57150" indent="0">
              <a:buNone/>
            </a:pPr>
            <a:r>
              <a:rPr lang="en-US" sz="1600" dirty="0">
                <a:latin typeface="Consolas" panose="020B0609020204030204" pitchFamily="49" charset="0"/>
              </a:rPr>
              <a:t>    private:</a:t>
            </a:r>
          </a:p>
          <a:p>
            <a:pPr marL="57150" indent="0">
              <a:buNone/>
            </a:pPr>
            <a:r>
              <a:rPr lang="en-US" sz="1600" dirty="0">
                <a:latin typeface="Consolas" panose="020B0609020204030204" pitchFamily="49" charset="0"/>
              </a:rPr>
              <a:t>        Image       </a:t>
            </a:r>
            <a:r>
              <a:rPr lang="en-US" sz="1600" dirty="0" err="1">
                <a:latin typeface="Consolas" panose="020B0609020204030204" pitchFamily="49" charset="0"/>
              </a:rPr>
              <a:t>title_bar_icon</a:t>
            </a:r>
            <a:r>
              <a:rPr lang="en-US" sz="1600" dirty="0">
                <a:latin typeface="Consolas" panose="020B0609020204030204" pitchFamily="49" charset="0"/>
              </a:rPr>
              <a:t>_;</a:t>
            </a:r>
          </a:p>
          <a:p>
            <a:pPr marL="57150" indent="0">
              <a:buNone/>
            </a:pPr>
            <a:r>
              <a:rPr lang="en-US" sz="1600" dirty="0">
                <a:latin typeface="Consolas" panose="020B0609020204030204" pitchFamily="49" charset="0"/>
              </a:rPr>
              <a:t>        </a:t>
            </a:r>
            <a:r>
              <a:rPr lang="en-US" sz="1600" dirty="0" err="1">
                <a:latin typeface="Consolas" panose="020B0609020204030204" pitchFamily="49" charset="0"/>
              </a:rPr>
              <a:t>RGB_color</a:t>
            </a:r>
            <a:r>
              <a:rPr lang="en-US" sz="1600" dirty="0">
                <a:latin typeface="Consolas" panose="020B0609020204030204" pitchFamily="49" charset="0"/>
              </a:rPr>
              <a:t>   </a:t>
            </a:r>
            <a:r>
              <a:rPr lang="en-US" sz="1600" dirty="0" err="1">
                <a:latin typeface="Consolas" panose="020B0609020204030204" pitchFamily="49" charset="0"/>
              </a:rPr>
              <a:t>title_bar_background_color</a:t>
            </a:r>
            <a:r>
              <a:rPr lang="en-US" sz="1600" dirty="0">
                <a:latin typeface="Consolas" panose="020B0609020204030204" pitchFamily="49" charset="0"/>
              </a:rPr>
              <a:t>_;</a:t>
            </a:r>
          </a:p>
          <a:p>
            <a:pPr marL="57150" indent="0">
              <a:buNone/>
            </a:pPr>
            <a:r>
              <a:rPr lang="en-US" sz="1600" dirty="0">
                <a:latin typeface="Consolas" panose="020B0609020204030204" pitchFamily="49" charset="0"/>
              </a:rPr>
              <a:t>        std::string </a:t>
            </a:r>
            <a:r>
              <a:rPr lang="en-US" sz="1600" dirty="0" err="1">
                <a:latin typeface="Consolas" panose="020B0609020204030204" pitchFamily="49" charset="0"/>
              </a:rPr>
              <a:t>title_bar_text</a:t>
            </a:r>
            <a:r>
              <a:rPr lang="en-US" sz="1600" dirty="0">
                <a:latin typeface="Consolas" panose="020B0609020204030204" pitchFamily="49" charset="0"/>
              </a:rPr>
              <a:t>_;</a:t>
            </a:r>
          </a:p>
          <a:p>
            <a:pPr marL="57150" indent="0">
              <a:buNone/>
            </a:pPr>
            <a:r>
              <a:rPr lang="en-US" sz="1600" dirty="0">
                <a:latin typeface="Consolas" panose="020B0609020204030204" pitchFamily="49" charset="0"/>
              </a:rPr>
              <a:t>        </a:t>
            </a:r>
            <a:r>
              <a:rPr lang="en-US" sz="1600" dirty="0" err="1">
                <a:latin typeface="Consolas" panose="020B0609020204030204" pitchFamily="49" charset="0"/>
              </a:rPr>
              <a:t>RGB_color</a:t>
            </a:r>
            <a:r>
              <a:rPr lang="en-US" sz="1600" dirty="0">
                <a:latin typeface="Consolas" panose="020B0609020204030204" pitchFamily="49" charset="0"/>
              </a:rPr>
              <a:t>   </a:t>
            </a:r>
            <a:r>
              <a:rPr lang="en-US" sz="1600" dirty="0" err="1">
                <a:latin typeface="Consolas" panose="020B0609020204030204" pitchFamily="49" charset="0"/>
              </a:rPr>
              <a:t>title_bar_text_color</a:t>
            </a:r>
            <a:r>
              <a:rPr lang="en-US" sz="1600" dirty="0">
                <a:latin typeface="Consolas" panose="020B0609020204030204" pitchFamily="49" charset="0"/>
              </a:rPr>
              <a:t>;</a:t>
            </a:r>
          </a:p>
          <a:p>
            <a:pPr marL="57150" indent="0">
              <a:buNone/>
            </a:pPr>
            <a:r>
              <a:rPr lang="en-US" sz="1600" dirty="0">
                <a:latin typeface="Consolas" panose="020B0609020204030204" pitchFamily="49" charset="0"/>
              </a:rPr>
              <a:t>        </a:t>
            </a:r>
            <a:r>
              <a:rPr lang="en-US" sz="1600" dirty="0" err="1">
                <a:latin typeface="Consolas" panose="020B0609020204030204" pitchFamily="49" charset="0"/>
              </a:rPr>
              <a:t>Menu_bar</a:t>
            </a:r>
            <a:r>
              <a:rPr lang="en-US" sz="1600" dirty="0">
                <a:latin typeface="Consolas" panose="020B0609020204030204" pitchFamily="49" charset="0"/>
              </a:rPr>
              <a:t>    </a:t>
            </a:r>
            <a:r>
              <a:rPr lang="en-US" sz="1600" dirty="0" err="1">
                <a:latin typeface="Consolas" panose="020B0609020204030204" pitchFamily="49" charset="0"/>
              </a:rPr>
              <a:t>menu_bar</a:t>
            </a:r>
            <a:r>
              <a:rPr lang="en-US" sz="1600" dirty="0">
                <a:latin typeface="Consolas" panose="020B0609020204030204" pitchFamily="49" charset="0"/>
              </a:rPr>
              <a:t>_;</a:t>
            </a:r>
          </a:p>
          <a:p>
            <a:pPr marL="57150" indent="0">
              <a:buNone/>
            </a:pPr>
            <a:r>
              <a:rPr lang="en-US" sz="1600" dirty="0">
                <a:latin typeface="Consolas" panose="020B0609020204030204" pitchFamily="49" charset="0"/>
              </a:rPr>
              <a:t>        </a:t>
            </a:r>
            <a:r>
              <a:rPr lang="en-US" sz="1600" dirty="0" err="1">
                <a:latin typeface="Consolas" panose="020B0609020204030204" pitchFamily="49" charset="0"/>
              </a:rPr>
              <a:t>Tool_bar</a:t>
            </a:r>
            <a:r>
              <a:rPr lang="en-US" sz="1600" dirty="0">
                <a:latin typeface="Consolas" panose="020B0609020204030204" pitchFamily="49" charset="0"/>
              </a:rPr>
              <a:t>    </a:t>
            </a:r>
            <a:r>
              <a:rPr lang="en-US" sz="1600" dirty="0" err="1">
                <a:latin typeface="Consolas" panose="020B0609020204030204" pitchFamily="49" charset="0"/>
              </a:rPr>
              <a:t>tool_bar</a:t>
            </a:r>
            <a:r>
              <a:rPr lang="en-US" sz="1600" dirty="0">
                <a:latin typeface="Consolas" panose="020B0609020204030204" pitchFamily="49" charset="0"/>
              </a:rPr>
              <a:t>_;</a:t>
            </a:r>
          </a:p>
          <a:p>
            <a:pPr marL="57150" indent="0">
              <a:buNone/>
            </a:pPr>
            <a:r>
              <a:rPr lang="en-US" sz="1600" dirty="0">
                <a:latin typeface="Consolas" panose="020B0609020204030204" pitchFamily="49" charset="0"/>
              </a:rPr>
              <a:t>        Panel       content_;</a:t>
            </a:r>
          </a:p>
          <a:p>
            <a:pPr marL="57150" indent="0">
              <a:buNone/>
            </a:pPr>
            <a:r>
              <a:rPr lang="en-US" sz="1600" dirty="0">
                <a:latin typeface="Consolas" panose="020B0609020204030204" pitchFamily="49" charset="0"/>
              </a:rPr>
              <a:t>};</a:t>
            </a:r>
          </a:p>
        </p:txBody>
      </p:sp>
      <p:sp>
        <p:nvSpPr>
          <p:cNvPr id="6" name="TextBox 5">
            <a:extLst>
              <a:ext uri="{FF2B5EF4-FFF2-40B4-BE49-F238E27FC236}">
                <a16:creationId xmlns:a16="http://schemas.microsoft.com/office/drawing/2014/main" id="{7EE1D784-4472-448F-9AB5-E76B59322DE6}"/>
              </a:ext>
            </a:extLst>
          </p:cNvPr>
          <p:cNvSpPr txBox="1"/>
          <p:nvPr/>
        </p:nvSpPr>
        <p:spPr>
          <a:xfrm>
            <a:off x="2699792" y="4024039"/>
            <a:ext cx="5688632" cy="2800767"/>
          </a:xfrm>
          <a:prstGeom prst="rect">
            <a:avLst/>
          </a:prstGeom>
          <a:noFill/>
        </p:spPr>
        <p:txBody>
          <a:bodyPr wrap="square">
            <a:spAutoFit/>
          </a:bodyPr>
          <a:lstStyle/>
          <a:p>
            <a:pPr marL="57150" indent="0">
              <a:buNone/>
            </a:pPr>
            <a:r>
              <a:rPr lang="en-US" sz="1600" dirty="0">
                <a:latin typeface="Consolas" panose="020B0609020204030204" pitchFamily="49" charset="0"/>
              </a:rPr>
              <a:t>class Dialog {</a:t>
            </a:r>
          </a:p>
          <a:p>
            <a:pPr marL="57150" indent="0">
              <a:buNone/>
            </a:pPr>
            <a:r>
              <a:rPr lang="en-US" sz="1600" dirty="0">
                <a:latin typeface="Consolas" panose="020B0609020204030204" pitchFamily="49" charset="0"/>
              </a:rPr>
              <a:t>    public:</a:t>
            </a:r>
          </a:p>
          <a:p>
            <a:pPr marL="57150" indent="0">
              <a:buNone/>
            </a:pPr>
            <a:r>
              <a:rPr lang="en-US" sz="1600" dirty="0">
                <a:latin typeface="Consolas" panose="020B0609020204030204" pitchFamily="49" charset="0"/>
              </a:rPr>
              <a:t>        </a:t>
            </a:r>
            <a:r>
              <a:rPr lang="en-US" sz="1600" dirty="0" err="1">
                <a:latin typeface="Consolas" panose="020B0609020204030204" pitchFamily="49" charset="0"/>
              </a:rPr>
              <a:t>Return_type</a:t>
            </a:r>
            <a:r>
              <a:rPr lang="en-US" sz="1600" dirty="0">
                <a:latin typeface="Consolas" panose="020B0609020204030204" pitchFamily="49" charset="0"/>
              </a:rPr>
              <a:t> display();</a:t>
            </a:r>
          </a:p>
          <a:p>
            <a:pPr marL="57150" indent="0">
              <a:buNone/>
            </a:pPr>
            <a:r>
              <a:rPr lang="en-US" sz="1600" dirty="0">
                <a:latin typeface="Consolas" panose="020B0609020204030204" pitchFamily="49" charset="0"/>
              </a:rPr>
              <a:t>        // Other common member functions</a:t>
            </a:r>
          </a:p>
          <a:p>
            <a:pPr marL="57150" indent="0">
              <a:buNone/>
            </a:pPr>
            <a:r>
              <a:rPr lang="en-US" sz="1600" dirty="0">
                <a:latin typeface="Consolas" panose="020B0609020204030204" pitchFamily="49" charset="0"/>
              </a:rPr>
              <a:t>        // Other member functions</a:t>
            </a:r>
          </a:p>
          <a:p>
            <a:pPr marL="57150" indent="0">
              <a:buNone/>
            </a:pPr>
            <a:r>
              <a:rPr lang="en-US" sz="1600" dirty="0">
                <a:latin typeface="Consolas" panose="020B0609020204030204" pitchFamily="49" charset="0"/>
              </a:rPr>
              <a:t>    private:</a:t>
            </a:r>
          </a:p>
          <a:p>
            <a:pPr marL="57150" indent="0">
              <a:buNone/>
            </a:pPr>
            <a:r>
              <a:rPr lang="en-US" sz="1600" dirty="0">
                <a:latin typeface="Consolas" panose="020B0609020204030204" pitchFamily="49" charset="0"/>
              </a:rPr>
              <a:t>        </a:t>
            </a:r>
            <a:r>
              <a:rPr lang="en-US" sz="1600" dirty="0" err="1">
                <a:latin typeface="Consolas" panose="020B0609020204030204" pitchFamily="49" charset="0"/>
              </a:rPr>
              <a:t>RGB_color</a:t>
            </a:r>
            <a:r>
              <a:rPr lang="en-US" sz="1600" dirty="0">
                <a:latin typeface="Consolas" panose="020B0609020204030204" pitchFamily="49" charset="0"/>
              </a:rPr>
              <a:t>   </a:t>
            </a:r>
            <a:r>
              <a:rPr lang="en-US" sz="1600" dirty="0" err="1">
                <a:latin typeface="Consolas" panose="020B0609020204030204" pitchFamily="49" charset="0"/>
              </a:rPr>
              <a:t>title_bar_background_color</a:t>
            </a:r>
            <a:r>
              <a:rPr lang="en-US" sz="1600" dirty="0">
                <a:latin typeface="Consolas" panose="020B0609020204030204" pitchFamily="49" charset="0"/>
              </a:rPr>
              <a:t>_;</a:t>
            </a:r>
          </a:p>
          <a:p>
            <a:pPr marL="57150" indent="0">
              <a:buNone/>
            </a:pPr>
            <a:r>
              <a:rPr lang="en-US" sz="1600" dirty="0">
                <a:latin typeface="Consolas" panose="020B0609020204030204" pitchFamily="49" charset="0"/>
              </a:rPr>
              <a:t>        std::string </a:t>
            </a:r>
            <a:r>
              <a:rPr lang="en-US" sz="1600" dirty="0" err="1">
                <a:latin typeface="Consolas" panose="020B0609020204030204" pitchFamily="49" charset="0"/>
              </a:rPr>
              <a:t>title_bar_text</a:t>
            </a:r>
            <a:r>
              <a:rPr lang="en-US" sz="1600" dirty="0">
                <a:latin typeface="Consolas" panose="020B0609020204030204" pitchFamily="49" charset="0"/>
              </a:rPr>
              <a:t>_;</a:t>
            </a:r>
          </a:p>
          <a:p>
            <a:pPr marL="57150" indent="0">
              <a:buNone/>
            </a:pPr>
            <a:r>
              <a:rPr lang="en-US" sz="1600" dirty="0">
                <a:latin typeface="Consolas" panose="020B0609020204030204" pitchFamily="49" charset="0"/>
              </a:rPr>
              <a:t>        </a:t>
            </a:r>
            <a:r>
              <a:rPr lang="en-US" sz="1600" dirty="0" err="1">
                <a:latin typeface="Consolas" panose="020B0609020204030204" pitchFamily="49" charset="0"/>
              </a:rPr>
              <a:t>RGB_color</a:t>
            </a:r>
            <a:r>
              <a:rPr lang="en-US" sz="1600" dirty="0">
                <a:latin typeface="Consolas" panose="020B0609020204030204" pitchFamily="49" charset="0"/>
              </a:rPr>
              <a:t>   </a:t>
            </a:r>
            <a:r>
              <a:rPr lang="en-US" sz="1600" dirty="0" err="1">
                <a:latin typeface="Consolas" panose="020B0609020204030204" pitchFamily="49" charset="0"/>
              </a:rPr>
              <a:t>title_bar_text_color</a:t>
            </a:r>
            <a:r>
              <a:rPr lang="en-US" sz="1600" dirty="0">
                <a:latin typeface="Consolas" panose="020B0609020204030204" pitchFamily="49" charset="0"/>
              </a:rPr>
              <a:t>_;</a:t>
            </a:r>
          </a:p>
          <a:p>
            <a:pPr marL="57150" indent="0">
              <a:buNone/>
            </a:pPr>
            <a:r>
              <a:rPr lang="en-US" sz="1600" dirty="0">
                <a:latin typeface="Consolas" panose="020B0609020204030204" pitchFamily="49" charset="0"/>
              </a:rPr>
              <a:t>        Panel       content_;</a:t>
            </a:r>
          </a:p>
          <a:p>
            <a:pPr marL="57150" indent="0">
              <a:buNone/>
            </a:pPr>
            <a:r>
              <a:rPr lang="en-US" sz="1600" dirty="0">
                <a:latin typeface="Consolas" panose="020B0609020204030204" pitchFamily="49" charset="0"/>
              </a:rPr>
              <a:t>};</a:t>
            </a:r>
          </a:p>
        </p:txBody>
      </p:sp>
      <p:sp>
        <p:nvSpPr>
          <p:cNvPr id="9" name="Rectangle: Rounded Corners 8">
            <a:extLst>
              <a:ext uri="{FF2B5EF4-FFF2-40B4-BE49-F238E27FC236}">
                <a16:creationId xmlns:a16="http://schemas.microsoft.com/office/drawing/2014/main" id="{20EBF85F-57C6-496A-AD2E-1233D79A3575}"/>
              </a:ext>
            </a:extLst>
          </p:cNvPr>
          <p:cNvSpPr/>
          <p:nvPr/>
        </p:nvSpPr>
        <p:spPr>
          <a:xfrm>
            <a:off x="1397702" y="2478821"/>
            <a:ext cx="4552794" cy="7833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837869E-782B-41E3-9D30-CB7669ED537A}"/>
              </a:ext>
            </a:extLst>
          </p:cNvPr>
          <p:cNvSpPr/>
          <p:nvPr/>
        </p:nvSpPr>
        <p:spPr>
          <a:xfrm>
            <a:off x="3635896" y="5534284"/>
            <a:ext cx="4608512" cy="7557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9E1ABD1-1A14-41CD-B59C-57ADE458D72C}"/>
              </a:ext>
            </a:extLst>
          </p:cNvPr>
          <p:cNvSpPr/>
          <p:nvPr/>
        </p:nvSpPr>
        <p:spPr>
          <a:xfrm>
            <a:off x="1396236" y="3659881"/>
            <a:ext cx="2501058" cy="2880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B6A6FCB-E0B4-449A-9966-8C0120D61A36}"/>
              </a:ext>
            </a:extLst>
          </p:cNvPr>
          <p:cNvSpPr/>
          <p:nvPr/>
        </p:nvSpPr>
        <p:spPr>
          <a:xfrm>
            <a:off x="3644774" y="6237311"/>
            <a:ext cx="2501058" cy="2880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14F0C4E-548B-4574-AF29-572DF972D9ED}"/>
              </a:ext>
            </a:extLst>
          </p:cNvPr>
          <p:cNvSpPr/>
          <p:nvPr/>
        </p:nvSpPr>
        <p:spPr>
          <a:xfrm>
            <a:off x="1396235" y="1192536"/>
            <a:ext cx="3690269" cy="5178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469416E-A6B7-4BB1-BFF0-B5798C595C8F}"/>
              </a:ext>
            </a:extLst>
          </p:cNvPr>
          <p:cNvSpPr/>
          <p:nvPr/>
        </p:nvSpPr>
        <p:spPr>
          <a:xfrm>
            <a:off x="3690042" y="4534907"/>
            <a:ext cx="3690269" cy="5178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hlinkClick r:id="" action="ppaction://media"/>
            <a:extLst>
              <a:ext uri="{FF2B5EF4-FFF2-40B4-BE49-F238E27FC236}">
                <a16:creationId xmlns:a16="http://schemas.microsoft.com/office/drawing/2014/main" id="{DF423F0D-2110-44AE-BA69-DA856254AD4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60153558"/>
      </p:ext>
    </p:extLst>
  </p:cSld>
  <p:clrMapOvr>
    <a:masterClrMapping/>
  </p:clrMapOvr>
  <mc:AlternateContent xmlns:mc="http://schemas.openxmlformats.org/markup-compatibility/2006">
    <mc:Choice xmlns:p14="http://schemas.microsoft.com/office/powerpoint/2010/main" Requires="p14">
      <p:transition spd="slow" p14:dur="2000" advTm="28429"/>
    </mc:Choice>
    <mc:Fallback>
      <p:transition spd="slow" advTm="2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7"/>
                </p:tgtEl>
              </p:cMediaNode>
            </p:audio>
          </p:childTnLst>
        </p:cTn>
      </p:par>
    </p:tnLst>
    <p:bldLst>
      <p:bldP spid="9" grpId="0" animBg="1"/>
      <p:bldP spid="9" grpId="1" animBg="1"/>
      <p:bldP spid="10" grpId="0" animBg="1"/>
      <p:bldP spid="10" grpId="1" animBg="1"/>
      <p:bldP spid="11" grpId="0" animBg="1"/>
      <p:bldP spid="12" grpId="0" animBg="1"/>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FA28-1623-41AC-A1D1-97619816E210}"/>
              </a:ext>
            </a:extLst>
          </p:cNvPr>
          <p:cNvSpPr>
            <a:spLocks noGrp="1"/>
          </p:cNvSpPr>
          <p:nvPr>
            <p:ph type="title"/>
          </p:nvPr>
        </p:nvSpPr>
        <p:spPr/>
        <p:txBody>
          <a:bodyPr/>
          <a:lstStyle/>
          <a:p>
            <a:r>
              <a:rPr lang="en-US" dirty="0"/>
              <a:t>Common features</a:t>
            </a:r>
          </a:p>
        </p:txBody>
      </p:sp>
      <p:sp>
        <p:nvSpPr>
          <p:cNvPr id="3" name="Content Placeholder 2">
            <a:extLst>
              <a:ext uri="{FF2B5EF4-FFF2-40B4-BE49-F238E27FC236}">
                <a16:creationId xmlns:a16="http://schemas.microsoft.com/office/drawing/2014/main" id="{2C50B58B-963B-4C72-971D-1FB1AB31381F}"/>
              </a:ext>
            </a:extLst>
          </p:cNvPr>
          <p:cNvSpPr>
            <a:spLocks noGrp="1"/>
          </p:cNvSpPr>
          <p:nvPr>
            <p:ph idx="1"/>
          </p:nvPr>
        </p:nvSpPr>
        <p:spPr/>
        <p:txBody>
          <a:bodyPr/>
          <a:lstStyle/>
          <a:p>
            <a:r>
              <a:rPr lang="en-US" dirty="0"/>
              <a:t>Compare these two classes:</a:t>
            </a:r>
          </a:p>
        </p:txBody>
      </p:sp>
      <p:sp>
        <p:nvSpPr>
          <p:cNvPr id="5" name="TextBox 4">
            <a:extLst>
              <a:ext uri="{FF2B5EF4-FFF2-40B4-BE49-F238E27FC236}">
                <a16:creationId xmlns:a16="http://schemas.microsoft.com/office/drawing/2014/main" id="{E8D656CD-FADB-4B31-93C4-8190B5306E7E}"/>
              </a:ext>
            </a:extLst>
          </p:cNvPr>
          <p:cNvSpPr txBox="1"/>
          <p:nvPr/>
        </p:nvSpPr>
        <p:spPr>
          <a:xfrm>
            <a:off x="107504" y="4109558"/>
            <a:ext cx="4320480" cy="2492990"/>
          </a:xfrm>
          <a:prstGeom prst="rect">
            <a:avLst/>
          </a:prstGeom>
          <a:noFill/>
        </p:spPr>
        <p:txBody>
          <a:bodyPr wrap="square">
            <a:spAutoFit/>
          </a:bodyPr>
          <a:lstStyle/>
          <a:p>
            <a:pPr marL="57150" indent="0">
              <a:buNone/>
            </a:pPr>
            <a:r>
              <a:rPr lang="en-US" sz="1200" dirty="0">
                <a:latin typeface="Consolas" panose="020B0609020204030204" pitchFamily="49" charset="0"/>
              </a:rPr>
              <a:t>class</a:t>
            </a:r>
          </a:p>
          <a:p>
            <a:pPr marL="57150" indent="0">
              <a:buNone/>
            </a:pPr>
            <a:r>
              <a:rPr lang="en-US" sz="1200" dirty="0">
                <a:latin typeface="Consolas" panose="020B0609020204030204" pitchFamily="49" charset="0"/>
              </a:rPr>
              <a:t>    public:</a:t>
            </a: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        // Other member functions</a:t>
            </a:r>
          </a:p>
          <a:p>
            <a:pPr marL="57150" indent="0">
              <a:buNone/>
            </a:pPr>
            <a:r>
              <a:rPr lang="en-US" sz="1200" dirty="0">
                <a:latin typeface="Consolas" panose="020B0609020204030204" pitchFamily="49" charset="0"/>
              </a:rPr>
              <a:t>    private:</a:t>
            </a:r>
          </a:p>
          <a:p>
            <a:pPr marL="57150" indent="0">
              <a:buNone/>
            </a:pPr>
            <a:r>
              <a:rPr lang="en-US" sz="1200" dirty="0">
                <a:latin typeface="Consolas" panose="020B0609020204030204" pitchFamily="49" charset="0"/>
              </a:rPr>
              <a:t>        Image       </a:t>
            </a:r>
            <a:r>
              <a:rPr lang="en-US" sz="1200" dirty="0" err="1">
                <a:latin typeface="Consolas" panose="020B0609020204030204" pitchFamily="49" charset="0"/>
              </a:rPr>
              <a:t>title_bar_icon</a:t>
            </a:r>
            <a:r>
              <a:rPr lang="en-US" sz="1200" dirty="0">
                <a:latin typeface="Consolas" panose="020B0609020204030204" pitchFamily="49" charset="0"/>
              </a:rPr>
              <a:t>_;</a:t>
            </a: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        </a:t>
            </a:r>
            <a:r>
              <a:rPr lang="en-US" sz="1200" dirty="0" err="1">
                <a:latin typeface="Consolas" panose="020B0609020204030204" pitchFamily="49" charset="0"/>
              </a:rPr>
              <a:t>Menu_bar</a:t>
            </a:r>
            <a:r>
              <a:rPr lang="en-US" sz="1200" dirty="0">
                <a:latin typeface="Consolas" panose="020B0609020204030204" pitchFamily="49" charset="0"/>
              </a:rPr>
              <a:t>    </a:t>
            </a:r>
            <a:r>
              <a:rPr lang="en-US" sz="1200" dirty="0" err="1">
                <a:latin typeface="Consolas" panose="020B0609020204030204" pitchFamily="49" charset="0"/>
              </a:rPr>
              <a:t>menu_bar</a:t>
            </a:r>
            <a:r>
              <a:rPr lang="en-US" sz="1200" dirty="0">
                <a:latin typeface="Consolas" panose="020B0609020204030204" pitchFamily="49" charset="0"/>
              </a:rPr>
              <a:t>_;</a:t>
            </a:r>
          </a:p>
          <a:p>
            <a:pPr marL="57150" indent="0">
              <a:buNone/>
            </a:pPr>
            <a:r>
              <a:rPr lang="en-US" sz="1200" dirty="0">
                <a:latin typeface="Consolas" panose="020B0609020204030204" pitchFamily="49" charset="0"/>
              </a:rPr>
              <a:t>        </a:t>
            </a:r>
            <a:r>
              <a:rPr lang="en-US" sz="1200" dirty="0" err="1">
                <a:latin typeface="Consolas" panose="020B0609020204030204" pitchFamily="49" charset="0"/>
              </a:rPr>
              <a:t>Tool_bar</a:t>
            </a:r>
            <a:r>
              <a:rPr lang="en-US" sz="1200" dirty="0">
                <a:latin typeface="Consolas" panose="020B0609020204030204" pitchFamily="49" charset="0"/>
              </a:rPr>
              <a:t>    </a:t>
            </a:r>
            <a:r>
              <a:rPr lang="en-US" sz="1200" dirty="0" err="1">
                <a:latin typeface="Consolas" panose="020B0609020204030204" pitchFamily="49" charset="0"/>
              </a:rPr>
              <a:t>tool_bar</a:t>
            </a:r>
            <a:r>
              <a:rPr lang="en-US" sz="1200" dirty="0">
                <a:latin typeface="Consolas" panose="020B0609020204030204" pitchFamily="49" charset="0"/>
              </a:rPr>
              <a:t>_;</a:t>
            </a: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a:t>
            </a:r>
          </a:p>
        </p:txBody>
      </p:sp>
      <p:sp>
        <p:nvSpPr>
          <p:cNvPr id="6" name="TextBox 5">
            <a:extLst>
              <a:ext uri="{FF2B5EF4-FFF2-40B4-BE49-F238E27FC236}">
                <a16:creationId xmlns:a16="http://schemas.microsoft.com/office/drawing/2014/main" id="{7EE1D784-4472-448F-9AB5-E76B59322DE6}"/>
              </a:ext>
            </a:extLst>
          </p:cNvPr>
          <p:cNvSpPr txBox="1"/>
          <p:nvPr/>
        </p:nvSpPr>
        <p:spPr>
          <a:xfrm>
            <a:off x="4572000" y="4109558"/>
            <a:ext cx="4320480" cy="1938992"/>
          </a:xfrm>
          <a:prstGeom prst="rect">
            <a:avLst/>
          </a:prstGeom>
          <a:noFill/>
        </p:spPr>
        <p:txBody>
          <a:bodyPr wrap="square">
            <a:spAutoFit/>
          </a:bodyPr>
          <a:lstStyle/>
          <a:p>
            <a:pPr marL="57150" indent="0">
              <a:buNone/>
            </a:pPr>
            <a:r>
              <a:rPr lang="en-US" sz="1200" dirty="0">
                <a:latin typeface="Consolas" panose="020B0609020204030204" pitchFamily="49" charset="0"/>
              </a:rPr>
              <a:t>class</a:t>
            </a:r>
          </a:p>
          <a:p>
            <a:pPr marL="57150" indent="0">
              <a:buNone/>
            </a:pPr>
            <a:r>
              <a:rPr lang="en-US" sz="1200" dirty="0">
                <a:latin typeface="Consolas" panose="020B0609020204030204" pitchFamily="49" charset="0"/>
              </a:rPr>
              <a:t>    public:</a:t>
            </a: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        // Other member functions</a:t>
            </a:r>
          </a:p>
          <a:p>
            <a:pPr marL="57150" indent="0">
              <a:buNone/>
            </a:pPr>
            <a:r>
              <a:rPr lang="en-US" sz="1200" dirty="0">
                <a:latin typeface="Consolas" panose="020B0609020204030204" pitchFamily="49" charset="0"/>
              </a:rPr>
              <a:t>    private:</a:t>
            </a: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a:t>
            </a:r>
          </a:p>
        </p:txBody>
      </p:sp>
      <p:sp>
        <p:nvSpPr>
          <p:cNvPr id="13" name="TextBox 12">
            <a:extLst>
              <a:ext uri="{FF2B5EF4-FFF2-40B4-BE49-F238E27FC236}">
                <a16:creationId xmlns:a16="http://schemas.microsoft.com/office/drawing/2014/main" id="{D73C6BD7-9058-4276-89E8-05D74EF00959}"/>
              </a:ext>
            </a:extLst>
          </p:cNvPr>
          <p:cNvSpPr txBox="1"/>
          <p:nvPr/>
        </p:nvSpPr>
        <p:spPr>
          <a:xfrm>
            <a:off x="2411760" y="2065366"/>
            <a:ext cx="4320480" cy="1754326"/>
          </a:xfrm>
          <a:prstGeom prst="rect">
            <a:avLst/>
          </a:prstGeom>
          <a:noFill/>
        </p:spPr>
        <p:txBody>
          <a:bodyPr wrap="square">
            <a:spAutoFit/>
          </a:bodyPr>
          <a:lstStyle/>
          <a:p>
            <a:pPr marL="57150" indent="0">
              <a:buNone/>
            </a:pPr>
            <a:r>
              <a:rPr lang="en-US" sz="1200" dirty="0">
                <a:latin typeface="Consolas" panose="020B0609020204030204" pitchFamily="49" charset="0"/>
              </a:rPr>
              <a:t>class Window {</a:t>
            </a:r>
          </a:p>
          <a:p>
            <a:pPr marL="57150" indent="0">
              <a:buNone/>
            </a:pPr>
            <a:r>
              <a:rPr lang="en-US" sz="1200" dirty="0">
                <a:latin typeface="Consolas" panose="020B0609020204030204" pitchFamily="49" charset="0"/>
              </a:rPr>
              <a:t>    public:</a:t>
            </a:r>
          </a:p>
          <a:p>
            <a:pPr marL="57150"/>
            <a:endParaRPr lang="en-US" sz="1200" dirty="0">
              <a:latin typeface="Consolas" panose="020B0609020204030204" pitchFamily="49" charset="0"/>
            </a:endParaRPr>
          </a:p>
          <a:p>
            <a:pPr marL="57150"/>
            <a:endParaRPr lang="en-US" sz="1200" dirty="0">
              <a:latin typeface="Consolas" panose="020B0609020204030204" pitchFamily="49" charset="0"/>
            </a:endParaRPr>
          </a:p>
          <a:p>
            <a:pPr marL="57150" indent="0">
              <a:buNone/>
            </a:pPr>
            <a:r>
              <a:rPr lang="en-US" sz="1200" dirty="0">
                <a:latin typeface="Consolas" panose="020B0609020204030204" pitchFamily="49" charset="0"/>
              </a:rPr>
              <a:t>    private:</a:t>
            </a: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a:t>
            </a:r>
          </a:p>
        </p:txBody>
      </p:sp>
      <p:sp>
        <p:nvSpPr>
          <p:cNvPr id="18" name="TextBox 17">
            <a:extLst>
              <a:ext uri="{FF2B5EF4-FFF2-40B4-BE49-F238E27FC236}">
                <a16:creationId xmlns:a16="http://schemas.microsoft.com/office/drawing/2014/main" id="{0B274BCD-0752-40A3-A362-E0FBDCE3C897}"/>
              </a:ext>
            </a:extLst>
          </p:cNvPr>
          <p:cNvSpPr txBox="1"/>
          <p:nvPr/>
        </p:nvSpPr>
        <p:spPr>
          <a:xfrm>
            <a:off x="827584" y="4437112"/>
            <a:ext cx="4625266" cy="461665"/>
          </a:xfrm>
          <a:prstGeom prst="rect">
            <a:avLst/>
          </a:prstGeom>
          <a:noFill/>
        </p:spPr>
        <p:txBody>
          <a:bodyPr wrap="square">
            <a:spAutoFit/>
          </a:bodyPr>
          <a:lstStyle/>
          <a:p>
            <a:r>
              <a:rPr lang="en-US" sz="1200" dirty="0" err="1">
                <a:solidFill>
                  <a:prstClr val="black"/>
                </a:solidFill>
                <a:latin typeface="Consolas" panose="020B0609020204030204" pitchFamily="49" charset="0"/>
              </a:rPr>
              <a:t>Return_type</a:t>
            </a:r>
            <a:r>
              <a:rPr lang="en-US" sz="1200" dirty="0">
                <a:solidFill>
                  <a:prstClr val="black"/>
                </a:solidFill>
                <a:latin typeface="Consolas" panose="020B0609020204030204" pitchFamily="49" charset="0"/>
              </a:rPr>
              <a:t> display();</a:t>
            </a:r>
            <a:endParaRPr lang="en-US" dirty="0"/>
          </a:p>
          <a:p>
            <a:r>
              <a:rPr lang="en-US" sz="1200" dirty="0">
                <a:solidFill>
                  <a:prstClr val="black"/>
                </a:solidFill>
                <a:latin typeface="Consolas" panose="020B0609020204030204" pitchFamily="49" charset="0"/>
              </a:rPr>
              <a:t>// Other common member functions</a:t>
            </a:r>
          </a:p>
        </p:txBody>
      </p:sp>
      <p:sp>
        <p:nvSpPr>
          <p:cNvPr id="19" name="TextBox 18">
            <a:extLst>
              <a:ext uri="{FF2B5EF4-FFF2-40B4-BE49-F238E27FC236}">
                <a16:creationId xmlns:a16="http://schemas.microsoft.com/office/drawing/2014/main" id="{8B27689A-4863-4F50-AFEB-EE77D9406595}"/>
              </a:ext>
            </a:extLst>
          </p:cNvPr>
          <p:cNvSpPr txBox="1"/>
          <p:nvPr/>
        </p:nvSpPr>
        <p:spPr>
          <a:xfrm>
            <a:off x="5300958" y="4444640"/>
            <a:ext cx="3672408" cy="461665"/>
          </a:xfrm>
          <a:prstGeom prst="rect">
            <a:avLst/>
          </a:prstGeom>
          <a:noFill/>
        </p:spPr>
        <p:txBody>
          <a:bodyPr wrap="square">
            <a:spAutoFit/>
          </a:bodyPr>
          <a:lstStyle/>
          <a:p>
            <a:r>
              <a:rPr lang="en-US" sz="1200" dirty="0" err="1">
                <a:solidFill>
                  <a:prstClr val="black"/>
                </a:solidFill>
                <a:latin typeface="Consolas" panose="020B0609020204030204" pitchFamily="49" charset="0"/>
              </a:rPr>
              <a:t>Return_type</a:t>
            </a:r>
            <a:r>
              <a:rPr lang="en-US" sz="1200" dirty="0">
                <a:solidFill>
                  <a:prstClr val="black"/>
                </a:solidFill>
                <a:latin typeface="Consolas" panose="020B0609020204030204" pitchFamily="49" charset="0"/>
              </a:rPr>
              <a:t> display();</a:t>
            </a:r>
            <a:endParaRPr lang="en-US" dirty="0"/>
          </a:p>
          <a:p>
            <a:r>
              <a:rPr lang="en-US" sz="1200" dirty="0">
                <a:solidFill>
                  <a:prstClr val="black"/>
                </a:solidFill>
                <a:latin typeface="Consolas" panose="020B0609020204030204" pitchFamily="49" charset="0"/>
              </a:rPr>
              <a:t>// Other common member functions</a:t>
            </a:r>
          </a:p>
        </p:txBody>
      </p:sp>
      <p:sp>
        <p:nvSpPr>
          <p:cNvPr id="23" name="TextBox 22">
            <a:extLst>
              <a:ext uri="{FF2B5EF4-FFF2-40B4-BE49-F238E27FC236}">
                <a16:creationId xmlns:a16="http://schemas.microsoft.com/office/drawing/2014/main" id="{C94F4AFF-8C61-4A1F-A5D4-92DAD18AAE4F}"/>
              </a:ext>
            </a:extLst>
          </p:cNvPr>
          <p:cNvSpPr txBox="1"/>
          <p:nvPr/>
        </p:nvSpPr>
        <p:spPr>
          <a:xfrm>
            <a:off x="5241781" y="5212970"/>
            <a:ext cx="3672408" cy="461665"/>
          </a:xfrm>
          <a:prstGeom prst="rect">
            <a:avLst/>
          </a:prstGeom>
          <a:noFill/>
        </p:spPr>
        <p:txBody>
          <a:bodyPr wrap="square">
            <a:spAutoFit/>
          </a:bodyPr>
          <a:lstStyle/>
          <a:p>
            <a:pPr marL="5715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charset="0"/>
              </a:rPr>
              <a:t>RGB_color</a:t>
            </a: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   </a:t>
            </a:r>
            <a:r>
              <a:rPr kumimoji="0" lang="en-US" sz="12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charset="0"/>
              </a:rPr>
              <a:t>title_bar_background_color</a:t>
            </a: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_;</a:t>
            </a:r>
          </a:p>
          <a:p>
            <a:pPr marL="5715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std::string </a:t>
            </a:r>
            <a:r>
              <a:rPr kumimoji="0" lang="en-US" sz="12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charset="0"/>
              </a:rPr>
              <a:t>title_bar_text</a:t>
            </a: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_;</a:t>
            </a:r>
            <a:endParaRPr lang="en-US" dirty="0"/>
          </a:p>
        </p:txBody>
      </p:sp>
      <p:sp>
        <p:nvSpPr>
          <p:cNvPr id="25" name="TextBox 24">
            <a:extLst>
              <a:ext uri="{FF2B5EF4-FFF2-40B4-BE49-F238E27FC236}">
                <a16:creationId xmlns:a16="http://schemas.microsoft.com/office/drawing/2014/main" id="{0D3DE381-228E-4A56-9FB6-427A27D1B7B5}"/>
              </a:ext>
            </a:extLst>
          </p:cNvPr>
          <p:cNvSpPr txBox="1"/>
          <p:nvPr/>
        </p:nvSpPr>
        <p:spPr>
          <a:xfrm>
            <a:off x="775309" y="5389965"/>
            <a:ext cx="3672408" cy="461665"/>
          </a:xfrm>
          <a:prstGeom prst="rect">
            <a:avLst/>
          </a:prstGeom>
          <a:noFill/>
        </p:spPr>
        <p:txBody>
          <a:bodyPr wrap="square">
            <a:spAutoFit/>
          </a:bodyPr>
          <a:lstStyle/>
          <a:p>
            <a:pPr marL="5715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charset="0"/>
              </a:rPr>
              <a:t>RGB_color</a:t>
            </a: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   </a:t>
            </a:r>
            <a:r>
              <a:rPr kumimoji="0" lang="en-US" sz="12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charset="0"/>
              </a:rPr>
              <a:t>title_bar_background_color</a:t>
            </a: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_;</a:t>
            </a:r>
          </a:p>
          <a:p>
            <a:pPr marL="5715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std::string </a:t>
            </a:r>
            <a:r>
              <a:rPr kumimoji="0" lang="en-US" sz="12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charset="0"/>
              </a:rPr>
              <a:t>title_bar_text</a:t>
            </a: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_;</a:t>
            </a:r>
            <a:endParaRPr lang="en-US" dirty="0"/>
          </a:p>
        </p:txBody>
      </p:sp>
      <p:sp>
        <p:nvSpPr>
          <p:cNvPr id="26" name="TextBox 25">
            <a:extLst>
              <a:ext uri="{FF2B5EF4-FFF2-40B4-BE49-F238E27FC236}">
                <a16:creationId xmlns:a16="http://schemas.microsoft.com/office/drawing/2014/main" id="{F187CF0F-01A2-40B7-99C1-88A2271836F0}"/>
              </a:ext>
            </a:extLst>
          </p:cNvPr>
          <p:cNvSpPr txBox="1"/>
          <p:nvPr/>
        </p:nvSpPr>
        <p:spPr>
          <a:xfrm>
            <a:off x="5300958" y="5563167"/>
            <a:ext cx="3672408" cy="276999"/>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Panel</a:t>
            </a:r>
            <a:r>
              <a:rPr kumimoji="0" lang="en-US" sz="1200" b="0" i="0" u="none" strike="noStrike" kern="1200" cap="none" spc="0" normalizeH="0" noProof="0" dirty="0">
                <a:ln>
                  <a:noFill/>
                </a:ln>
                <a:solidFill>
                  <a:prstClr val="black"/>
                </a:solidFill>
                <a:effectLst/>
                <a:uLnTx/>
                <a:uFillTx/>
                <a:latin typeface="Consolas" panose="020B0609020204030204" pitchFamily="49" charset="0"/>
                <a:ea typeface="+mn-ea"/>
                <a:cs typeface="Arial" charset="0"/>
              </a:rPr>
              <a:t>       content_;</a:t>
            </a:r>
            <a:endParaRPr lang="en-US" dirty="0"/>
          </a:p>
        </p:txBody>
      </p:sp>
      <p:sp>
        <p:nvSpPr>
          <p:cNvPr id="27" name="TextBox 26">
            <a:extLst>
              <a:ext uri="{FF2B5EF4-FFF2-40B4-BE49-F238E27FC236}">
                <a16:creationId xmlns:a16="http://schemas.microsoft.com/office/drawing/2014/main" id="{4539AC66-AEB1-438A-9130-CBCD94700182}"/>
              </a:ext>
            </a:extLst>
          </p:cNvPr>
          <p:cNvSpPr txBox="1"/>
          <p:nvPr/>
        </p:nvSpPr>
        <p:spPr>
          <a:xfrm>
            <a:off x="835600" y="6127189"/>
            <a:ext cx="3672408" cy="276999"/>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Panel</a:t>
            </a:r>
            <a:r>
              <a:rPr kumimoji="0" lang="en-US" sz="1200" b="0" i="0" u="none" strike="noStrike" kern="1200" cap="none" spc="0" normalizeH="0" noProof="0" dirty="0">
                <a:ln>
                  <a:noFill/>
                </a:ln>
                <a:solidFill>
                  <a:prstClr val="black"/>
                </a:solidFill>
                <a:effectLst/>
                <a:uLnTx/>
                <a:uFillTx/>
                <a:latin typeface="Consolas" panose="020B0609020204030204" pitchFamily="49" charset="0"/>
                <a:ea typeface="+mn-ea"/>
                <a:cs typeface="Arial" charset="0"/>
              </a:rPr>
              <a:t>       content_;</a:t>
            </a:r>
            <a:endParaRPr lang="en-US" dirty="0"/>
          </a:p>
        </p:txBody>
      </p:sp>
      <p:sp>
        <p:nvSpPr>
          <p:cNvPr id="16" name="TextBox 15">
            <a:extLst>
              <a:ext uri="{FF2B5EF4-FFF2-40B4-BE49-F238E27FC236}">
                <a16:creationId xmlns:a16="http://schemas.microsoft.com/office/drawing/2014/main" id="{52FAC6F5-A5EE-4E46-AD66-8F67D248601E}"/>
              </a:ext>
            </a:extLst>
          </p:cNvPr>
          <p:cNvSpPr txBox="1"/>
          <p:nvPr/>
        </p:nvSpPr>
        <p:spPr>
          <a:xfrm>
            <a:off x="668710" y="4116013"/>
            <a:ext cx="2133142" cy="276999"/>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Frame {</a:t>
            </a:r>
            <a:endParaRPr lang="en-US" dirty="0"/>
          </a:p>
        </p:txBody>
      </p:sp>
      <p:sp>
        <p:nvSpPr>
          <p:cNvPr id="17" name="TextBox 16">
            <a:extLst>
              <a:ext uri="{FF2B5EF4-FFF2-40B4-BE49-F238E27FC236}">
                <a16:creationId xmlns:a16="http://schemas.microsoft.com/office/drawing/2014/main" id="{75292136-CA0E-4C63-9124-54A52A098DA7}"/>
              </a:ext>
            </a:extLst>
          </p:cNvPr>
          <p:cNvSpPr txBox="1"/>
          <p:nvPr/>
        </p:nvSpPr>
        <p:spPr>
          <a:xfrm>
            <a:off x="5125204" y="4109542"/>
            <a:ext cx="2133142" cy="276999"/>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Dialog {</a:t>
            </a:r>
            <a:endParaRPr lang="en-US" dirty="0"/>
          </a:p>
        </p:txBody>
      </p:sp>
      <p:sp>
        <p:nvSpPr>
          <p:cNvPr id="20" name="TextBox 19">
            <a:extLst>
              <a:ext uri="{FF2B5EF4-FFF2-40B4-BE49-F238E27FC236}">
                <a16:creationId xmlns:a16="http://schemas.microsoft.com/office/drawing/2014/main" id="{C2EE5099-C75D-4A9C-9496-00559A0B1B42}"/>
              </a:ext>
            </a:extLst>
          </p:cNvPr>
          <p:cNvSpPr txBox="1"/>
          <p:nvPr/>
        </p:nvSpPr>
        <p:spPr>
          <a:xfrm>
            <a:off x="668710" y="4109542"/>
            <a:ext cx="2133142" cy="276999"/>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Frame :</a:t>
            </a:r>
            <a:r>
              <a:rPr kumimoji="0" lang="en-US" sz="1200" b="0" i="0" u="none" strike="noStrike" kern="1200" cap="none" spc="0" normalizeH="0" noProof="0" dirty="0">
                <a:ln>
                  <a:noFill/>
                </a:ln>
                <a:solidFill>
                  <a:prstClr val="black"/>
                </a:solidFill>
                <a:effectLst/>
                <a:uLnTx/>
                <a:uFillTx/>
                <a:latin typeface="Consolas" panose="020B0609020204030204" pitchFamily="49" charset="0"/>
                <a:ea typeface="+mn-ea"/>
                <a:cs typeface="Arial" charset="0"/>
              </a:rPr>
              <a:t> public Window </a:t>
            </a: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a:t>
            </a:r>
            <a:endParaRPr lang="en-US" dirty="0"/>
          </a:p>
        </p:txBody>
      </p:sp>
      <p:sp>
        <p:nvSpPr>
          <p:cNvPr id="21" name="TextBox 20">
            <a:extLst>
              <a:ext uri="{FF2B5EF4-FFF2-40B4-BE49-F238E27FC236}">
                <a16:creationId xmlns:a16="http://schemas.microsoft.com/office/drawing/2014/main" id="{3322DF2D-382C-427C-A941-D6A39598D72A}"/>
              </a:ext>
            </a:extLst>
          </p:cNvPr>
          <p:cNvSpPr txBox="1"/>
          <p:nvPr/>
        </p:nvSpPr>
        <p:spPr>
          <a:xfrm>
            <a:off x="5121776" y="4115827"/>
            <a:ext cx="2528282" cy="276999"/>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Dialog :</a:t>
            </a:r>
            <a:r>
              <a:rPr kumimoji="0" lang="en-US" sz="1200" b="0" i="0" u="none" strike="noStrike" kern="1200" cap="none" spc="0" normalizeH="0" noProof="0" dirty="0">
                <a:ln>
                  <a:noFill/>
                </a:ln>
                <a:solidFill>
                  <a:prstClr val="black"/>
                </a:solidFill>
                <a:effectLst/>
                <a:uLnTx/>
                <a:uFillTx/>
                <a:latin typeface="Consolas" panose="020B0609020204030204" pitchFamily="49" charset="0"/>
                <a:ea typeface="+mn-ea"/>
                <a:cs typeface="Arial" charset="0"/>
              </a:rPr>
              <a:t> public Window</a:t>
            </a: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charset="0"/>
              </a:rPr>
              <a:t> {</a:t>
            </a:r>
            <a:endParaRPr lang="en-US" dirty="0"/>
          </a:p>
        </p:txBody>
      </p:sp>
      <p:pic>
        <p:nvPicPr>
          <p:cNvPr id="12" name="Audio 11">
            <a:hlinkClick r:id="" action="ppaction://media"/>
            <a:extLst>
              <a:ext uri="{FF2B5EF4-FFF2-40B4-BE49-F238E27FC236}">
                <a16:creationId xmlns:a16="http://schemas.microsoft.com/office/drawing/2014/main" id="{3EE585D8-5FF5-41DA-B19B-EA4F7F1CB1D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87508550"/>
      </p:ext>
    </p:extLst>
  </p:cSld>
  <p:clrMapOvr>
    <a:masterClrMapping/>
  </p:clrMapOvr>
  <mc:AlternateContent xmlns:mc="http://schemas.openxmlformats.org/markup-compatibility/2006">
    <mc:Choice xmlns:p14="http://schemas.microsoft.com/office/powerpoint/2010/main" Requires="p14">
      <p:transition spd="slow" p14:dur="2000" advTm="33281"/>
    </mc:Choice>
    <mc:Fallback>
      <p:transition spd="slow" advTm="3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7778E-6 4.44444E-6 L 0.25295 -0.29723 " pathEditMode="relative" rAng="0" ptsTypes="AA">
                                      <p:cBhvr>
                                        <p:cTn id="14" dur="2000" fill="hold"/>
                                        <p:tgtEl>
                                          <p:spTgt spid="18"/>
                                        </p:tgtEl>
                                        <p:attrNameLst>
                                          <p:attrName>ppt_x</p:attrName>
                                          <p:attrName>ppt_y</p:attrName>
                                        </p:attrNameLst>
                                      </p:cBhvr>
                                      <p:rCtr x="12639" y="-14861"/>
                                    </p:animMotion>
                                  </p:childTnLst>
                                </p:cTn>
                              </p:par>
                              <p:par>
                                <p:cTn id="15" presetID="42" presetClass="path" presetSubtype="0" accel="50000" decel="50000" fill="hold" grpId="0" nodeType="withEffect">
                                  <p:stCondLst>
                                    <p:cond delay="0"/>
                                  </p:stCondLst>
                                  <p:childTnLst>
                                    <p:animMotion origin="layout" path="M 4.44444E-6 -2.96296E-6 L -0.23629 -0.29815 " pathEditMode="relative" rAng="0" ptsTypes="AA">
                                      <p:cBhvr>
                                        <p:cTn id="16" dur="2000" fill="hold"/>
                                        <p:tgtEl>
                                          <p:spTgt spid="19"/>
                                        </p:tgtEl>
                                        <p:attrNameLst>
                                          <p:attrName>ppt_x</p:attrName>
                                          <p:attrName>ppt_y</p:attrName>
                                        </p:attrNameLst>
                                      </p:cBhvr>
                                      <p:rCtr x="-11823" y="-14907"/>
                                    </p:animMotion>
                                  </p:childTnLst>
                                </p:cTn>
                              </p:par>
                              <p:par>
                                <p:cTn id="17" presetID="42" presetClass="path" presetSubtype="0" accel="50000" decel="50000" fill="hold" grpId="0" nodeType="withEffect">
                                  <p:stCondLst>
                                    <p:cond delay="0"/>
                                  </p:stCondLst>
                                  <p:childTnLst>
                                    <p:animMotion origin="layout" path="M 1.66667E-6 -0.00556 L -0.23455 -0.31806 " pathEditMode="relative" rAng="0" ptsTypes="AA">
                                      <p:cBhvr>
                                        <p:cTn id="18" dur="2000" fill="hold"/>
                                        <p:tgtEl>
                                          <p:spTgt spid="23"/>
                                        </p:tgtEl>
                                        <p:attrNameLst>
                                          <p:attrName>ppt_x</p:attrName>
                                          <p:attrName>ppt_y</p:attrName>
                                        </p:attrNameLst>
                                      </p:cBhvr>
                                      <p:rCtr x="-11736" y="-15625"/>
                                    </p:animMotion>
                                  </p:childTnLst>
                                </p:cTn>
                              </p:par>
                              <p:par>
                                <p:cTn id="19" presetID="42" presetClass="path" presetSubtype="0" accel="50000" decel="50000" fill="hold" grpId="0" nodeType="withEffect">
                                  <p:stCondLst>
                                    <p:cond delay="0"/>
                                  </p:stCondLst>
                                  <p:childTnLst>
                                    <p:animMotion origin="layout" path="M -2.77778E-7 -4.44444E-6 L 0.25382 -0.34398 " pathEditMode="relative" rAng="0" ptsTypes="AA">
                                      <p:cBhvr>
                                        <p:cTn id="20" dur="2000" fill="hold"/>
                                        <p:tgtEl>
                                          <p:spTgt spid="25"/>
                                        </p:tgtEl>
                                        <p:attrNameLst>
                                          <p:attrName>ppt_x</p:attrName>
                                          <p:attrName>ppt_y</p:attrName>
                                        </p:attrNameLst>
                                      </p:cBhvr>
                                      <p:rCtr x="12691" y="-17199"/>
                                    </p:animMotion>
                                  </p:childTnLst>
                                </p:cTn>
                              </p:par>
                              <p:par>
                                <p:cTn id="21" presetID="42" presetClass="path" presetSubtype="0" accel="50000" decel="50000" fill="hold" grpId="0" nodeType="withEffect">
                                  <p:stCondLst>
                                    <p:cond delay="0"/>
                                  </p:stCondLst>
                                  <p:childTnLst>
                                    <p:animMotion origin="layout" path="M 4.44444E-6 0 L -0.23334 -0.31366 " pathEditMode="relative" rAng="0" ptsTypes="AA">
                                      <p:cBhvr>
                                        <p:cTn id="22" dur="2000" fill="hold"/>
                                        <p:tgtEl>
                                          <p:spTgt spid="26"/>
                                        </p:tgtEl>
                                        <p:attrNameLst>
                                          <p:attrName>ppt_x</p:attrName>
                                          <p:attrName>ppt_y</p:attrName>
                                        </p:attrNameLst>
                                      </p:cBhvr>
                                      <p:rCtr x="-11667" y="-15694"/>
                                    </p:animMotion>
                                  </p:childTnLst>
                                </p:cTn>
                              </p:par>
                              <p:par>
                                <p:cTn id="23" presetID="42" presetClass="path" presetSubtype="0" accel="50000" decel="50000" fill="hold" grpId="0" nodeType="withEffect">
                                  <p:stCondLst>
                                    <p:cond delay="0"/>
                                  </p:stCondLst>
                                  <p:childTnLst>
                                    <p:animMotion origin="layout" path="M 2.5E-6 2.59259E-6 L 0.25434 -0.39584 " pathEditMode="relative" rAng="0" ptsTypes="AA">
                                      <p:cBhvr>
                                        <p:cTn id="24" dur="2000" fill="hold"/>
                                        <p:tgtEl>
                                          <p:spTgt spid="27"/>
                                        </p:tgtEl>
                                        <p:attrNameLst>
                                          <p:attrName>ppt_x</p:attrName>
                                          <p:attrName>ppt_y</p:attrName>
                                        </p:attrNameLst>
                                      </p:cBhvr>
                                      <p:rCtr x="12708" y="-19792"/>
                                    </p:animMotion>
                                  </p:childTnLst>
                                </p:cTn>
                              </p:par>
                            </p:childTnLst>
                          </p:cTn>
                        </p:par>
                        <p:par>
                          <p:cTn id="25" fill="hold">
                            <p:stCondLst>
                              <p:cond delay="2000"/>
                            </p:stCondLst>
                            <p:childTnLst>
                              <p:par>
                                <p:cTn id="26" presetID="1" presetClass="exit" presetSubtype="0" fill="hold" grpId="1" nodeType="afterEffect">
                                  <p:stCondLst>
                                    <p:cond delay="0"/>
                                  </p:stCondLst>
                                  <p:childTnLst>
                                    <p:set>
                                      <p:cBhvr>
                                        <p:cTn id="27" dur="1" fill="hold">
                                          <p:stCondLst>
                                            <p:cond delay="0"/>
                                          </p:stCondLst>
                                        </p:cTn>
                                        <p:tgtEl>
                                          <p:spTgt spid="19"/>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2"/>
                </p:tgtEl>
              </p:cMediaNode>
            </p:audio>
          </p:childTnLst>
        </p:cTn>
      </p:par>
    </p:tnLst>
    <p:bldLst>
      <p:bldP spid="13" grpId="0"/>
      <p:bldP spid="18" grpId="0"/>
      <p:bldP spid="19" grpId="0"/>
      <p:bldP spid="19" grpId="1"/>
      <p:bldP spid="23" grpId="0"/>
      <p:bldP spid="23" grpId="1"/>
      <p:bldP spid="25" grpId="0"/>
      <p:bldP spid="26" grpId="0"/>
      <p:bldP spid="26" grpId="1"/>
      <p:bldP spid="27" grpId="0"/>
      <p:bldP spid="16" grpId="0"/>
      <p:bldP spid="17"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Common features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Thus, our class diagram would be as follow:</a:t>
            </a:r>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In a next topic, we will describe how we can use inheritance</a:t>
            </a:r>
            <a:br>
              <a:rPr lang="en-US" dirty="0"/>
            </a:br>
            <a:r>
              <a:rPr lang="en-US" dirty="0"/>
              <a:t>to display the content of both frames and dialogs</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marL="914400" lvl="2" indent="0">
              <a:buNone/>
            </a:pPr>
            <a:endParaRPr lang="en-US" dirty="0"/>
          </a:p>
        </p:txBody>
      </p:sp>
      <p:sp>
        <p:nvSpPr>
          <p:cNvPr id="8" name="TextBox 7">
            <a:extLst>
              <a:ext uri="{FF2B5EF4-FFF2-40B4-BE49-F238E27FC236}">
                <a16:creationId xmlns:a16="http://schemas.microsoft.com/office/drawing/2014/main" id="{9D3309DC-7A6A-4B05-8486-9F053AC61223}"/>
              </a:ext>
            </a:extLst>
          </p:cNvPr>
          <p:cNvSpPr txBox="1"/>
          <p:nvPr/>
        </p:nvSpPr>
        <p:spPr>
          <a:xfrm>
            <a:off x="3661545" y="2336428"/>
            <a:ext cx="1199956" cy="400110"/>
          </a:xfrm>
          <a:prstGeom prst="rect">
            <a:avLst/>
          </a:prstGeom>
          <a:noFill/>
          <a:ln>
            <a:solidFill>
              <a:schemeClr val="tx1"/>
            </a:solidFill>
          </a:ln>
        </p:spPr>
        <p:txBody>
          <a:bodyPr wrap="square">
            <a:spAutoFit/>
          </a:bodyPr>
          <a:lstStyle/>
          <a:p>
            <a:pPr algn="ctr"/>
            <a:r>
              <a:rPr lang="en-US" sz="2000" dirty="0">
                <a:latin typeface="Georgia" panose="02040502050405020303" pitchFamily="18" charset="0"/>
              </a:rPr>
              <a:t>Window</a:t>
            </a:r>
          </a:p>
        </p:txBody>
      </p:sp>
      <p:sp>
        <p:nvSpPr>
          <p:cNvPr id="9" name="TextBox 8">
            <a:extLst>
              <a:ext uri="{FF2B5EF4-FFF2-40B4-BE49-F238E27FC236}">
                <a16:creationId xmlns:a16="http://schemas.microsoft.com/office/drawing/2014/main" id="{3DADC44B-2BF2-4B74-953B-3892BCD614A0}"/>
              </a:ext>
            </a:extLst>
          </p:cNvPr>
          <p:cNvSpPr txBox="1"/>
          <p:nvPr/>
        </p:nvSpPr>
        <p:spPr>
          <a:xfrm>
            <a:off x="2383171" y="3429000"/>
            <a:ext cx="966162" cy="400110"/>
          </a:xfrm>
          <a:prstGeom prst="rect">
            <a:avLst/>
          </a:prstGeom>
          <a:noFill/>
          <a:ln>
            <a:solidFill>
              <a:schemeClr val="tx1"/>
            </a:solidFill>
          </a:ln>
        </p:spPr>
        <p:txBody>
          <a:bodyPr wrap="square">
            <a:spAutoFit/>
          </a:bodyPr>
          <a:lstStyle/>
          <a:p>
            <a:pPr algn="ctr"/>
            <a:r>
              <a:rPr lang="en-US" sz="2000" dirty="0">
                <a:latin typeface="Georgia" panose="02040502050405020303" pitchFamily="18" charset="0"/>
              </a:rPr>
              <a:t>Frame</a:t>
            </a:r>
          </a:p>
        </p:txBody>
      </p:sp>
      <p:sp>
        <p:nvSpPr>
          <p:cNvPr id="10" name="TextBox 9">
            <a:extLst>
              <a:ext uri="{FF2B5EF4-FFF2-40B4-BE49-F238E27FC236}">
                <a16:creationId xmlns:a16="http://schemas.microsoft.com/office/drawing/2014/main" id="{C83DD769-F25D-473E-9401-8173685DA35D}"/>
              </a:ext>
            </a:extLst>
          </p:cNvPr>
          <p:cNvSpPr txBox="1"/>
          <p:nvPr/>
        </p:nvSpPr>
        <p:spPr>
          <a:xfrm>
            <a:off x="5050405" y="3429000"/>
            <a:ext cx="1107240" cy="400110"/>
          </a:xfrm>
          <a:prstGeom prst="rect">
            <a:avLst/>
          </a:prstGeom>
          <a:noFill/>
          <a:ln>
            <a:solidFill>
              <a:schemeClr val="tx1"/>
            </a:solidFill>
          </a:ln>
        </p:spPr>
        <p:txBody>
          <a:bodyPr wrap="square">
            <a:spAutoFit/>
          </a:bodyPr>
          <a:lstStyle/>
          <a:p>
            <a:pPr algn="ctr"/>
            <a:r>
              <a:rPr lang="en-US" sz="2000" dirty="0">
                <a:latin typeface="Georgia" panose="02040502050405020303" pitchFamily="18" charset="0"/>
              </a:rPr>
              <a:t>Dialog</a:t>
            </a:r>
          </a:p>
        </p:txBody>
      </p:sp>
      <p:cxnSp>
        <p:nvCxnSpPr>
          <p:cNvPr id="11" name="Straight Arrow Connector 10">
            <a:extLst>
              <a:ext uri="{FF2B5EF4-FFF2-40B4-BE49-F238E27FC236}">
                <a16:creationId xmlns:a16="http://schemas.microsoft.com/office/drawing/2014/main" id="{687BDDA7-EB6F-49CB-BDE7-7512B1FE58ED}"/>
              </a:ext>
            </a:extLst>
          </p:cNvPr>
          <p:cNvCxnSpPr>
            <a:cxnSpLocks/>
          </p:cNvCxnSpPr>
          <p:nvPr/>
        </p:nvCxnSpPr>
        <p:spPr>
          <a:xfrm flipV="1">
            <a:off x="3059831" y="2736538"/>
            <a:ext cx="864096" cy="692462"/>
          </a:xfrm>
          <a:prstGeom prst="straightConnector1">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7E4B5E2-8803-45A5-9A48-E8DFB9C9BA16}"/>
              </a:ext>
            </a:extLst>
          </p:cNvPr>
          <p:cNvCxnSpPr>
            <a:cxnSpLocks/>
          </p:cNvCxnSpPr>
          <p:nvPr/>
        </p:nvCxnSpPr>
        <p:spPr>
          <a:xfrm flipH="1" flipV="1">
            <a:off x="4572000" y="2736538"/>
            <a:ext cx="864095" cy="692462"/>
          </a:xfrm>
          <a:prstGeom prst="straightConnector1">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FA934C0F-C40A-4084-AB0C-13D4374FE64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75018668"/>
      </p:ext>
    </p:extLst>
  </p:cSld>
  <p:clrMapOvr>
    <a:masterClrMapping/>
  </p:clrMapOvr>
  <mc:AlternateContent xmlns:mc="http://schemas.openxmlformats.org/markup-compatibility/2006">
    <mc:Choice xmlns:p14="http://schemas.microsoft.com/office/powerpoint/2010/main" Requires="p14">
      <p:transition spd="slow" p14:dur="2000" advTm="31239"/>
    </mc:Choice>
    <mc:Fallback>
      <p:transition spd="slow" advTm="3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609-04B4-456F-B87F-7B8743807546}"/>
              </a:ext>
            </a:extLst>
          </p:cNvPr>
          <p:cNvSpPr>
            <a:spLocks noGrp="1"/>
          </p:cNvSpPr>
          <p:nvPr>
            <p:ph type="title"/>
          </p:nvPr>
        </p:nvSpPr>
        <p:spPr/>
        <p:txBody>
          <a:bodyPr/>
          <a:lstStyle/>
          <a:p>
            <a:r>
              <a:rPr lang="en-US" dirty="0"/>
              <a:t>Benefit of inheritance</a:t>
            </a:r>
          </a:p>
        </p:txBody>
      </p:sp>
      <p:sp>
        <p:nvSpPr>
          <p:cNvPr id="3" name="Content Placeholder 2">
            <a:extLst>
              <a:ext uri="{FF2B5EF4-FFF2-40B4-BE49-F238E27FC236}">
                <a16:creationId xmlns:a16="http://schemas.microsoft.com/office/drawing/2014/main" id="{F86D2C25-32EB-4023-9506-F05E0A3A2860}"/>
              </a:ext>
            </a:extLst>
          </p:cNvPr>
          <p:cNvSpPr>
            <a:spLocks noGrp="1"/>
          </p:cNvSpPr>
          <p:nvPr>
            <p:ph idx="1"/>
          </p:nvPr>
        </p:nvSpPr>
        <p:spPr/>
        <p:txBody>
          <a:bodyPr/>
          <a:lstStyle/>
          <a:p>
            <a:r>
              <a:rPr lang="en-US" dirty="0"/>
              <a:t>One great benefit of inheritance is uniformity:</a:t>
            </a:r>
          </a:p>
          <a:p>
            <a:pPr lvl="1"/>
            <a:r>
              <a:rPr lang="en-US" dirty="0"/>
              <a:t>Suppose with your next release, you include additional features:</a:t>
            </a:r>
          </a:p>
          <a:p>
            <a:pPr lvl="2"/>
            <a:r>
              <a:rPr lang="en-US" dirty="0"/>
              <a:t>A title text typeface </a:t>
            </a:r>
          </a:p>
          <a:p>
            <a:pPr lvl="3"/>
            <a:r>
              <a:rPr lang="en-US" dirty="0"/>
              <a:t>Helvetica, Georgia, Cambria, etc.</a:t>
            </a:r>
          </a:p>
          <a:p>
            <a:pPr lvl="2"/>
            <a:r>
              <a:rPr lang="en-US" dirty="0"/>
              <a:t>A title text style</a:t>
            </a:r>
          </a:p>
          <a:p>
            <a:pPr lvl="3"/>
            <a:r>
              <a:rPr lang="en-US" dirty="0"/>
              <a:t>Italicized</a:t>
            </a:r>
          </a:p>
          <a:p>
            <a:pPr lvl="2"/>
            <a:r>
              <a:rPr lang="en-US" dirty="0"/>
              <a:t>A title text weight</a:t>
            </a:r>
          </a:p>
          <a:p>
            <a:pPr lvl="3"/>
            <a:r>
              <a:rPr lang="en-US" dirty="0"/>
              <a:t>Bold</a:t>
            </a:r>
          </a:p>
          <a:p>
            <a:pPr lvl="2"/>
            <a:r>
              <a:rPr lang="en-US" dirty="0"/>
              <a:t>A title text size</a:t>
            </a:r>
          </a:p>
          <a:p>
            <a:pPr lvl="1"/>
            <a:endParaRPr lang="en-US" dirty="0"/>
          </a:p>
          <a:p>
            <a:pPr lvl="1"/>
            <a:r>
              <a:rPr lang="en-US" dirty="0"/>
              <a:t>Without a common base class, you would implement all these features in each class separately</a:t>
            </a:r>
          </a:p>
          <a:p>
            <a:pPr lvl="2"/>
            <a:r>
              <a:rPr lang="en-US" dirty="0"/>
              <a:t>You may forget, or may not have sufficient time to do both</a:t>
            </a:r>
          </a:p>
          <a:p>
            <a:pPr lvl="2"/>
            <a:r>
              <a:rPr lang="en-US" dirty="0"/>
              <a:t>This will annoy users</a:t>
            </a:r>
          </a:p>
          <a:p>
            <a:pPr lvl="2"/>
            <a:r>
              <a:rPr lang="en-US" dirty="0"/>
              <a:t>Doing it once in the base class includes these changes in both derived classes</a:t>
            </a:r>
          </a:p>
        </p:txBody>
      </p:sp>
      <p:pic>
        <p:nvPicPr>
          <p:cNvPr id="6" name="Audio 5">
            <a:hlinkClick r:id="" action="ppaction://media"/>
            <a:extLst>
              <a:ext uri="{FF2B5EF4-FFF2-40B4-BE49-F238E27FC236}">
                <a16:creationId xmlns:a16="http://schemas.microsoft.com/office/drawing/2014/main" id="{54114203-0E6F-4790-84BC-800820DD6B7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34519400"/>
      </p:ext>
    </p:extLst>
  </p:cSld>
  <p:clrMapOvr>
    <a:masterClrMapping/>
  </p:clrMapOvr>
  <mc:AlternateContent xmlns:mc="http://schemas.openxmlformats.org/markup-compatibility/2006">
    <mc:Choice xmlns:p14="http://schemas.microsoft.com/office/powerpoint/2010/main" Requires="p14">
      <p:transition spd="slow" p14:dur="2000" advTm="115318"/>
    </mc:Choice>
    <mc:Fallback>
      <p:transition spd="slow" advTm="11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609-04B4-456F-B87F-7B8743807546}"/>
              </a:ext>
            </a:extLst>
          </p:cNvPr>
          <p:cNvSpPr>
            <a:spLocks noGrp="1"/>
          </p:cNvSpPr>
          <p:nvPr>
            <p:ph type="title"/>
          </p:nvPr>
        </p:nvSpPr>
        <p:spPr/>
        <p:txBody>
          <a:bodyPr/>
          <a:lstStyle/>
          <a:p>
            <a:r>
              <a:rPr lang="en-US" dirty="0"/>
              <a:t>Can we create a window?</a:t>
            </a:r>
          </a:p>
        </p:txBody>
      </p:sp>
      <p:sp>
        <p:nvSpPr>
          <p:cNvPr id="3" name="Content Placeholder 2">
            <a:extLst>
              <a:ext uri="{FF2B5EF4-FFF2-40B4-BE49-F238E27FC236}">
                <a16:creationId xmlns:a16="http://schemas.microsoft.com/office/drawing/2014/main" id="{F86D2C25-32EB-4023-9506-F05E0A3A2860}"/>
              </a:ext>
            </a:extLst>
          </p:cNvPr>
          <p:cNvSpPr>
            <a:spLocks noGrp="1"/>
          </p:cNvSpPr>
          <p:nvPr>
            <p:ph idx="1"/>
          </p:nvPr>
        </p:nvSpPr>
        <p:spPr/>
        <p:txBody>
          <a:bodyPr/>
          <a:lstStyle/>
          <a:p>
            <a:r>
              <a:rPr lang="en-US" dirty="0"/>
              <a:t>Can we declare an instance of a window?</a:t>
            </a:r>
          </a:p>
          <a:p>
            <a:pPr lvl="1"/>
            <a:r>
              <a:rPr lang="en-US" dirty="0"/>
              <a:t>There is no point in declaring an instance of a window class,</a:t>
            </a:r>
            <a:br>
              <a:rPr lang="en-US" dirty="0"/>
            </a:br>
            <a:r>
              <a:rPr lang="en-US" dirty="0"/>
              <a:t>	 	as the window class cannot be displayed</a:t>
            </a:r>
          </a:p>
          <a:p>
            <a:pPr lvl="1"/>
            <a:r>
              <a:rPr lang="en-US" dirty="0"/>
              <a:t>We can assign the </a:t>
            </a:r>
            <a:r>
              <a:rPr lang="en-US" dirty="0">
                <a:latin typeface="Consolas" panose="020B0609020204030204" pitchFamily="49" charset="0"/>
              </a:rPr>
              <a:t>display()</a:t>
            </a:r>
            <a:r>
              <a:rPr lang="en-US" dirty="0"/>
              <a:t> function the value </a:t>
            </a:r>
            <a:r>
              <a:rPr lang="en-US" dirty="0">
                <a:latin typeface="Consolas" panose="020B0609020204030204" pitchFamily="49" charset="0"/>
              </a:rPr>
              <a:t>0</a:t>
            </a:r>
            <a:endParaRPr lang="en-US" dirty="0"/>
          </a:p>
          <a:p>
            <a:pPr lvl="2"/>
            <a:r>
              <a:rPr lang="en-US" dirty="0"/>
              <a:t>This declares this class as being an </a:t>
            </a:r>
            <a:r>
              <a:rPr lang="en-US" i="1" dirty="0"/>
              <a:t>abstract class</a:t>
            </a:r>
            <a:endParaRPr lang="en-US" dirty="0"/>
          </a:p>
          <a:p>
            <a:pPr lvl="2"/>
            <a:r>
              <a:rPr lang="en-US" dirty="0"/>
              <a:t>That is, it is an idea,</a:t>
            </a:r>
            <a:br>
              <a:rPr lang="en-US" dirty="0"/>
            </a:br>
            <a:r>
              <a:rPr lang="en-US" dirty="0"/>
              <a:t>	and not something that can be concretely implemented</a:t>
            </a:r>
          </a:p>
          <a:p>
            <a:pPr lvl="1"/>
            <a:r>
              <a:rPr lang="en-US" dirty="0"/>
              <a:t>Derived classes must implement their versions of this member function to allow users to declare instances of these classes</a:t>
            </a:r>
          </a:p>
          <a:p>
            <a:pPr marL="457200" lvl="1" indent="0">
              <a:buNone/>
            </a:pPr>
            <a:r>
              <a:rPr lang="en-US" sz="1800" dirty="0">
                <a:latin typeface="Consolas" panose="020B0609020204030204" pitchFamily="49" charset="0"/>
              </a:rPr>
              <a:t>class Window {</a:t>
            </a:r>
          </a:p>
          <a:p>
            <a:pPr marL="457200" lvl="1" indent="0">
              <a:buNone/>
            </a:pPr>
            <a:r>
              <a:rPr lang="en-US" sz="1800" dirty="0">
                <a:latin typeface="Consolas" panose="020B0609020204030204" pitchFamily="49" charset="0"/>
              </a:rPr>
              <a:t>    public:</a:t>
            </a:r>
          </a:p>
          <a:p>
            <a:pPr marL="457200" lvl="1" indent="0">
              <a:buNone/>
            </a:pPr>
            <a:r>
              <a:rPr lang="en-US" sz="1800" dirty="0">
                <a:latin typeface="Consolas" panose="020B0609020204030204" pitchFamily="49" charset="0"/>
              </a:rPr>
              <a:t>        </a:t>
            </a:r>
            <a:r>
              <a:rPr lang="en-US" sz="1800" dirty="0" err="1">
                <a:latin typeface="Consolas" panose="020B0609020204030204" pitchFamily="49" charset="0"/>
              </a:rPr>
              <a:t>Return_type</a:t>
            </a:r>
            <a:r>
              <a:rPr lang="en-US" sz="1800" dirty="0">
                <a:latin typeface="Consolas" panose="020B0609020204030204" pitchFamily="49" charset="0"/>
              </a:rPr>
              <a:t> display();</a:t>
            </a:r>
          </a:p>
          <a:p>
            <a:pPr marL="457200" lvl="1" indent="0">
              <a:buNone/>
            </a:pPr>
            <a:r>
              <a:rPr lang="en-US" sz="1800" dirty="0">
                <a:latin typeface="Consolas" panose="020B0609020204030204" pitchFamily="49" charset="0"/>
              </a:rPr>
              <a:t>        // Other common member functions</a:t>
            </a:r>
          </a:p>
          <a:p>
            <a:pPr marL="457200" lvl="1" indent="0">
              <a:buNone/>
            </a:pPr>
            <a:r>
              <a:rPr lang="en-US" sz="1800" dirty="0">
                <a:latin typeface="Consolas" panose="020B0609020204030204" pitchFamily="49" charset="0"/>
              </a:rPr>
              <a:t>    private:</a:t>
            </a:r>
          </a:p>
          <a:p>
            <a:pPr marL="457200" lvl="1" indent="0">
              <a:buNone/>
            </a:pPr>
            <a:r>
              <a:rPr lang="en-US" sz="1800" dirty="0">
                <a:latin typeface="Consolas" panose="020B0609020204030204" pitchFamily="49" charset="0"/>
              </a:rPr>
              <a:t>        // Common member variables</a:t>
            </a:r>
          </a:p>
          <a:p>
            <a:pPr marL="457200" lvl="1" indent="0">
              <a:buNone/>
            </a:pPr>
            <a:r>
              <a:rPr lang="en-US" sz="1800" dirty="0">
                <a:latin typeface="Consolas" panose="020B0609020204030204" pitchFamily="49" charset="0"/>
              </a:rPr>
              <a:t>};</a:t>
            </a:r>
            <a:endParaRPr lang="en-US" sz="1800" dirty="0"/>
          </a:p>
        </p:txBody>
      </p:sp>
      <p:sp>
        <p:nvSpPr>
          <p:cNvPr id="11" name="TextBox 10">
            <a:extLst>
              <a:ext uri="{FF2B5EF4-FFF2-40B4-BE49-F238E27FC236}">
                <a16:creationId xmlns:a16="http://schemas.microsoft.com/office/drawing/2014/main" id="{B43A7845-F2F7-4228-83DF-13709EF9C93E}"/>
              </a:ext>
            </a:extLst>
          </p:cNvPr>
          <p:cNvSpPr txBox="1"/>
          <p:nvPr/>
        </p:nvSpPr>
        <p:spPr>
          <a:xfrm>
            <a:off x="4669124" y="5158954"/>
            <a:ext cx="864096" cy="369332"/>
          </a:xfrm>
          <a:prstGeom prst="rect">
            <a:avLst/>
          </a:prstGeom>
          <a:solidFill>
            <a:schemeClr val="bg1"/>
          </a:solidFill>
        </p:spPr>
        <p:txBody>
          <a:bodyPr wrap="square">
            <a:spAutoFit/>
          </a:bodyPr>
          <a:lstStyle/>
          <a:p>
            <a:r>
              <a:rPr kumimoji="0" lang="en-US" sz="18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0;</a:t>
            </a:r>
            <a:endParaRPr lang="en-US" dirty="0">
              <a:solidFill>
                <a:srgbClr val="FF0000"/>
              </a:solidFill>
            </a:endParaRPr>
          </a:p>
        </p:txBody>
      </p:sp>
      <p:pic>
        <p:nvPicPr>
          <p:cNvPr id="15" name="Audio 14">
            <a:hlinkClick r:id="" action="ppaction://media"/>
            <a:extLst>
              <a:ext uri="{FF2B5EF4-FFF2-40B4-BE49-F238E27FC236}">
                <a16:creationId xmlns:a16="http://schemas.microsoft.com/office/drawing/2014/main" id="{21F239C9-8410-4F7D-9435-F60FD4CC622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18286510"/>
      </p:ext>
    </p:extLst>
  </p:cSld>
  <p:clrMapOvr>
    <a:masterClrMapping/>
  </p:clrMapOvr>
  <mc:AlternateContent xmlns:mc="http://schemas.openxmlformats.org/markup-compatibility/2006">
    <mc:Choice xmlns:p14="http://schemas.microsoft.com/office/powerpoint/2010/main" Requires="p14">
      <p:transition spd="slow" p14:dur="2000" advTm="232515"/>
    </mc:Choice>
    <mc:Fallback>
      <p:transition spd="slow" advTm="23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a:xfrm>
            <a:off x="457200" y="1600200"/>
            <a:ext cx="8470900" cy="4525963"/>
          </a:xfrm>
        </p:spPr>
        <p:txBody>
          <a:bodyPr/>
          <a:lstStyle/>
          <a:p>
            <a:r>
              <a:rPr lang="en-CA" dirty="0"/>
              <a:t>Following this lesson, you now</a:t>
            </a:r>
          </a:p>
          <a:p>
            <a:pPr lvl="1"/>
            <a:r>
              <a:rPr lang="en-CA" dirty="0"/>
              <a:t>Have seen another application of inheritance</a:t>
            </a:r>
          </a:p>
          <a:p>
            <a:pPr lvl="1"/>
            <a:r>
              <a:rPr lang="en-US" dirty="0"/>
              <a:t>Understand the benefit of creating a common base class</a:t>
            </a:r>
          </a:p>
          <a:p>
            <a:pPr lvl="1"/>
            <a:r>
              <a:rPr lang="en-US" dirty="0"/>
              <a:t>Discussed abstract classes that cannot be declared in a program</a:t>
            </a:r>
            <a:endParaRPr lang="en-CA" dirty="0"/>
          </a:p>
        </p:txBody>
      </p:sp>
      <p:pic>
        <p:nvPicPr>
          <p:cNvPr id="4" name="Audio 3">
            <a:hlinkClick r:id="" action="ppaction://media"/>
            <a:extLst>
              <a:ext uri="{FF2B5EF4-FFF2-40B4-BE49-F238E27FC236}">
                <a16:creationId xmlns:a16="http://schemas.microsoft.com/office/drawing/2014/main" id="{11FE9ED9-E975-4288-B79E-E3AAB714C3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19212"/>
    </mc:Choice>
    <mc:Fallback>
      <p:transition spd="slow" advTm="1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https://en.wikipedia.org/wiki/Linked_list</a:t>
            </a:r>
          </a:p>
          <a:p>
            <a:pPr marL="0" indent="0">
              <a:buNone/>
            </a:pPr>
            <a:r>
              <a:rPr lang="en-CA" sz="1800" dirty="0"/>
              <a:t>[2]	https://en.wikipedia.org/wiki/Node_(computer_science)</a:t>
            </a:r>
          </a:p>
        </p:txBody>
      </p:sp>
      <p:pic>
        <p:nvPicPr>
          <p:cNvPr id="5" name="Audio 4">
            <a:hlinkClick r:id="" action="ppaction://media"/>
            <a:extLst>
              <a:ext uri="{FF2B5EF4-FFF2-40B4-BE49-F238E27FC236}">
                <a16:creationId xmlns:a16="http://schemas.microsoft.com/office/drawing/2014/main" id="{F9E08E54-DD74-4EF6-BA47-A2CC0CFA55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226"/>
    </mc:Choice>
    <mc:Fallback>
      <p:transition spd="slow" advTm="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another application of inheritance</a:t>
            </a:r>
            <a:endParaRPr lang="en-CA" dirty="0">
              <a:latin typeface="Consolas" panose="020B0609020204030204" pitchFamily="49" charset="0"/>
              <a:cs typeface="Consolas" panose="020B0609020204030204" pitchFamily="49" charset="0"/>
            </a:endParaRPr>
          </a:p>
          <a:p>
            <a:pPr lvl="1"/>
            <a:r>
              <a:rPr lang="en-US" dirty="0"/>
              <a:t>See the need for a common class that contains shared information</a:t>
            </a:r>
            <a:endParaRPr lang="en-CA" dirty="0"/>
          </a:p>
          <a:p>
            <a:pPr lvl="1"/>
            <a:r>
              <a:rPr lang="en-CA" dirty="0"/>
              <a:t>Describe subsequent benefits of such an approach</a:t>
            </a:r>
          </a:p>
          <a:p>
            <a:pPr lvl="1"/>
            <a:r>
              <a:rPr lang="en-CA" dirty="0"/>
              <a:t>Describe how to declare a class as abstract</a:t>
            </a:r>
          </a:p>
        </p:txBody>
      </p:sp>
      <p:pic>
        <p:nvPicPr>
          <p:cNvPr id="5" name="Audio 4">
            <a:hlinkClick r:id="" action="ppaction://media"/>
            <a:extLst>
              <a:ext uri="{FF2B5EF4-FFF2-40B4-BE49-F238E27FC236}">
                <a16:creationId xmlns:a16="http://schemas.microsoft.com/office/drawing/2014/main" id="{0C026D21-6930-4AE1-9535-53A32523B6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2756"/>
    </mc:Choice>
    <mc:Fallback>
      <p:transition spd="slow" advTm="2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Warning</a:t>
            </a:r>
          </a:p>
        </p:txBody>
      </p:sp>
      <p:sp>
        <p:nvSpPr>
          <p:cNvPr id="3" name="Content Placeholder 2"/>
          <p:cNvSpPr>
            <a:spLocks noGrp="1"/>
          </p:cNvSpPr>
          <p:nvPr>
            <p:ph idx="1"/>
          </p:nvPr>
        </p:nvSpPr>
        <p:spPr>
          <a:xfrm>
            <a:off x="457200" y="1600200"/>
            <a:ext cx="8470900" cy="4525963"/>
          </a:xfrm>
        </p:spPr>
        <p:txBody>
          <a:bodyPr/>
          <a:lstStyle/>
          <a:p>
            <a:r>
              <a:rPr lang="en-CA" dirty="0"/>
              <a:t>Please remember, we don’t expect you know how to implement</a:t>
            </a:r>
            <a:br>
              <a:rPr lang="en-CA" dirty="0"/>
            </a:br>
            <a:r>
              <a:rPr lang="en-CA" dirty="0"/>
              <a:t>a graphical user interface</a:t>
            </a:r>
          </a:p>
          <a:p>
            <a:pPr lvl="1"/>
            <a:r>
              <a:rPr lang="en-CA" dirty="0"/>
              <a:t>This is the result of years of experience and a team of software</a:t>
            </a:r>
            <a:br>
              <a:rPr lang="en-CA" dirty="0"/>
            </a:br>
            <a:r>
              <a:rPr lang="en-CA" dirty="0"/>
              <a:t>engineers and developers working together</a:t>
            </a:r>
          </a:p>
          <a:p>
            <a:pPr lvl="1"/>
            <a:endParaRPr lang="en-CA" dirty="0"/>
          </a:p>
          <a:p>
            <a:r>
              <a:rPr lang="en-CA" dirty="0"/>
              <a:t>We are presenting this as an example of where inheritance could</a:t>
            </a:r>
            <a:br>
              <a:rPr lang="en-CA" dirty="0"/>
            </a:br>
            <a:r>
              <a:rPr lang="en-CA" dirty="0"/>
              <a:t>be useful in the real world</a:t>
            </a:r>
          </a:p>
          <a:p>
            <a:pPr lvl="1"/>
            <a:r>
              <a:rPr lang="en-CA" dirty="0"/>
              <a:t>Try to understand why we are suggesting and describing</a:t>
            </a:r>
          </a:p>
          <a:p>
            <a:pPr lvl="1"/>
            <a:endParaRPr lang="en-CA" dirty="0"/>
          </a:p>
        </p:txBody>
      </p:sp>
      <p:pic>
        <p:nvPicPr>
          <p:cNvPr id="6" name="Audio 5">
            <a:hlinkClick r:id="" action="ppaction://media"/>
            <a:extLst>
              <a:ext uri="{FF2B5EF4-FFF2-40B4-BE49-F238E27FC236}">
                <a16:creationId xmlns:a16="http://schemas.microsoft.com/office/drawing/2014/main" id="{0FAF2E08-CD16-4F1A-B19B-9116CA795A3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3262224"/>
      </p:ext>
    </p:extLst>
  </p:cSld>
  <p:clrMapOvr>
    <a:masterClrMapping/>
  </p:clrMapOvr>
  <mc:AlternateContent xmlns:mc="http://schemas.openxmlformats.org/markup-compatibility/2006">
    <mc:Choice xmlns:p14="http://schemas.microsoft.com/office/powerpoint/2010/main" Requires="p14">
      <p:transition spd="slow" p14:dur="2000" advTm="65446"/>
    </mc:Choice>
    <mc:Fallback>
      <p:transition spd="slow" advTm="65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648B8-D3A0-4AF2-AD53-D037F79C11C4}"/>
              </a:ext>
            </a:extLst>
          </p:cNvPr>
          <p:cNvSpPr>
            <a:spLocks noGrp="1"/>
          </p:cNvSpPr>
          <p:nvPr>
            <p:ph type="title"/>
          </p:nvPr>
        </p:nvSpPr>
        <p:spPr/>
        <p:txBody>
          <a:bodyPr/>
          <a:lstStyle/>
          <a:p>
            <a:r>
              <a:rPr lang="en-US" dirty="0"/>
              <a:t>Graphical user interface</a:t>
            </a:r>
          </a:p>
        </p:txBody>
      </p:sp>
      <p:sp>
        <p:nvSpPr>
          <p:cNvPr id="3" name="Content Placeholder 2">
            <a:extLst>
              <a:ext uri="{FF2B5EF4-FFF2-40B4-BE49-F238E27FC236}">
                <a16:creationId xmlns:a16="http://schemas.microsoft.com/office/drawing/2014/main" id="{B21CD2C2-D832-4297-A7F0-C344E913E6D0}"/>
              </a:ext>
            </a:extLst>
          </p:cNvPr>
          <p:cNvSpPr>
            <a:spLocks noGrp="1"/>
          </p:cNvSpPr>
          <p:nvPr>
            <p:ph idx="1"/>
          </p:nvPr>
        </p:nvSpPr>
        <p:spPr/>
        <p:txBody>
          <a:bodyPr/>
          <a:lstStyle/>
          <a:p>
            <a:r>
              <a:rPr lang="en-US" dirty="0"/>
              <a:t>A graphical user interface </a:t>
            </a:r>
            <a:r>
              <a:rPr lang="en-US" i="1" dirty="0"/>
              <a:t>window</a:t>
            </a:r>
            <a:r>
              <a:rPr lang="en-US" dirty="0"/>
              <a:t> can either be a </a:t>
            </a:r>
            <a:r>
              <a:rPr lang="en-US" i="1" dirty="0"/>
              <a:t>frame</a:t>
            </a:r>
            <a:r>
              <a:rPr lang="en-US" dirty="0"/>
              <a:t> or a </a:t>
            </a:r>
            <a:r>
              <a:rPr lang="en-US" i="1" dirty="0"/>
              <a:t>dialog</a:t>
            </a:r>
            <a:endParaRPr lang="en-US" dirty="0"/>
          </a:p>
          <a:p>
            <a:pPr lvl="1"/>
            <a:r>
              <a:rPr lang="en-US" dirty="0"/>
              <a:t>A frame has:</a:t>
            </a:r>
          </a:p>
          <a:p>
            <a:pPr lvl="2"/>
            <a:r>
              <a:rPr lang="en-US" dirty="0"/>
              <a:t>A title bar with an icon, text, and color</a:t>
            </a:r>
          </a:p>
          <a:p>
            <a:pPr lvl="2"/>
            <a:r>
              <a:rPr lang="en-US" dirty="0"/>
              <a:t>Possibly a menu bar</a:t>
            </a:r>
          </a:p>
          <a:p>
            <a:pPr lvl="2"/>
            <a:r>
              <a:rPr lang="en-US" dirty="0"/>
              <a:t>Possibly a tool bar</a:t>
            </a:r>
          </a:p>
          <a:p>
            <a:pPr lvl="2"/>
            <a:r>
              <a:rPr lang="en-US" dirty="0"/>
              <a:t>Content</a:t>
            </a:r>
          </a:p>
          <a:p>
            <a:pPr lvl="1"/>
            <a:r>
              <a:rPr lang="en-US" dirty="0"/>
              <a:t>A </a:t>
            </a:r>
            <a:r>
              <a:rPr lang="en-US" i="1" dirty="0"/>
              <a:t>dialog</a:t>
            </a:r>
            <a:r>
              <a:rPr lang="en-US" dirty="0"/>
              <a:t> has:</a:t>
            </a:r>
          </a:p>
          <a:p>
            <a:pPr lvl="2"/>
            <a:r>
              <a:rPr lang="en-US" dirty="0"/>
              <a:t>A title bar with text</a:t>
            </a:r>
          </a:p>
          <a:p>
            <a:pPr lvl="2"/>
            <a:r>
              <a:rPr lang="en-US" dirty="0"/>
              <a:t>Content</a:t>
            </a:r>
          </a:p>
        </p:txBody>
      </p:sp>
      <p:sp>
        <p:nvSpPr>
          <p:cNvPr id="4" name="Rectangle 3">
            <a:extLst>
              <a:ext uri="{FF2B5EF4-FFF2-40B4-BE49-F238E27FC236}">
                <a16:creationId xmlns:a16="http://schemas.microsoft.com/office/drawing/2014/main" id="{DAFEE013-5753-4BC1-A88D-28E663E3E07C}"/>
              </a:ext>
            </a:extLst>
          </p:cNvPr>
          <p:cNvSpPr/>
          <p:nvPr/>
        </p:nvSpPr>
        <p:spPr>
          <a:xfrm>
            <a:off x="4556896" y="3984593"/>
            <a:ext cx="4392488" cy="214157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F1E88F-25D9-4544-9AFC-63FFF0DF96CC}"/>
              </a:ext>
            </a:extLst>
          </p:cNvPr>
          <p:cNvSpPr/>
          <p:nvPr/>
        </p:nvSpPr>
        <p:spPr>
          <a:xfrm flipV="1">
            <a:off x="4556896" y="2904473"/>
            <a:ext cx="4392488" cy="36004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05F42E-6F3A-472E-A565-B8A8049ECDA8}"/>
              </a:ext>
            </a:extLst>
          </p:cNvPr>
          <p:cNvSpPr/>
          <p:nvPr/>
        </p:nvSpPr>
        <p:spPr>
          <a:xfrm flipV="1">
            <a:off x="8633521" y="2954321"/>
            <a:ext cx="256032" cy="25603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5523B9-74A4-480A-88D8-DCD6D3FA5CC9}"/>
              </a:ext>
            </a:extLst>
          </p:cNvPr>
          <p:cNvSpPr/>
          <p:nvPr/>
        </p:nvSpPr>
        <p:spPr>
          <a:xfrm flipV="1">
            <a:off x="8301099" y="2954321"/>
            <a:ext cx="256032" cy="25603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6862CFA-029C-48FA-8E73-12E616CF427D}"/>
              </a:ext>
            </a:extLst>
          </p:cNvPr>
          <p:cNvCxnSpPr/>
          <p:nvPr/>
        </p:nvCxnSpPr>
        <p:spPr>
          <a:xfrm>
            <a:off x="8689298" y="3009347"/>
            <a:ext cx="144016" cy="14401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066352-4B30-44CB-8610-2B83BF8547A9}"/>
              </a:ext>
            </a:extLst>
          </p:cNvPr>
          <p:cNvCxnSpPr>
            <a:cxnSpLocks/>
          </p:cNvCxnSpPr>
          <p:nvPr/>
        </p:nvCxnSpPr>
        <p:spPr>
          <a:xfrm flipV="1">
            <a:off x="8689298" y="3009347"/>
            <a:ext cx="136016" cy="14401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ACF8B68-B32C-4893-A360-970D97AC77DA}"/>
              </a:ext>
            </a:extLst>
          </p:cNvPr>
          <p:cNvSpPr/>
          <p:nvPr/>
        </p:nvSpPr>
        <p:spPr>
          <a:xfrm flipV="1">
            <a:off x="8339005" y="2990576"/>
            <a:ext cx="182880" cy="18288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BC44705-CF06-4E24-8682-D7A3D3CA0CD0}"/>
              </a:ext>
            </a:extLst>
          </p:cNvPr>
          <p:cNvCxnSpPr>
            <a:cxnSpLocks/>
          </p:cNvCxnSpPr>
          <p:nvPr/>
        </p:nvCxnSpPr>
        <p:spPr>
          <a:xfrm>
            <a:off x="7996400" y="3165425"/>
            <a:ext cx="2011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749F392-50CE-4512-B260-4A2AAAFE7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463" y="2951633"/>
            <a:ext cx="256032" cy="25603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445C072-7061-4C09-8364-F8AE96CA125C}"/>
              </a:ext>
            </a:extLst>
          </p:cNvPr>
          <p:cNvSpPr txBox="1"/>
          <p:nvPr/>
        </p:nvSpPr>
        <p:spPr>
          <a:xfrm>
            <a:off x="4900455" y="2900421"/>
            <a:ext cx="2450892" cy="369332"/>
          </a:xfrm>
          <a:prstGeom prst="rect">
            <a:avLst/>
          </a:prstGeom>
          <a:noFill/>
        </p:spPr>
        <p:txBody>
          <a:bodyPr wrap="square">
            <a:spAutoFit/>
          </a:bodyPr>
          <a:lstStyle/>
          <a:p>
            <a:r>
              <a:rPr lang="en-US" b="1" dirty="0"/>
              <a:t>GVIM:  autoexec.bat</a:t>
            </a:r>
          </a:p>
        </p:txBody>
      </p:sp>
      <p:sp>
        <p:nvSpPr>
          <p:cNvPr id="28" name="TextBox 27">
            <a:extLst>
              <a:ext uri="{FF2B5EF4-FFF2-40B4-BE49-F238E27FC236}">
                <a16:creationId xmlns:a16="http://schemas.microsoft.com/office/drawing/2014/main" id="{1EF1F2B9-A89F-49CE-83C3-A27C0DE7B9EA}"/>
              </a:ext>
            </a:extLst>
          </p:cNvPr>
          <p:cNvSpPr txBox="1"/>
          <p:nvPr/>
        </p:nvSpPr>
        <p:spPr>
          <a:xfrm>
            <a:off x="4554247" y="3291561"/>
            <a:ext cx="4389000" cy="307777"/>
          </a:xfrm>
          <a:prstGeom prst="rect">
            <a:avLst/>
          </a:prstGeom>
          <a:noFill/>
        </p:spPr>
        <p:txBody>
          <a:bodyPr wrap="square">
            <a:spAutoFit/>
          </a:bodyPr>
          <a:lstStyle/>
          <a:p>
            <a:r>
              <a:rPr lang="en-US" sz="1400" dirty="0"/>
              <a:t> File   Edit   Tools   Syntax   Buffers   Window   Help</a:t>
            </a:r>
          </a:p>
        </p:txBody>
      </p:sp>
      <p:sp>
        <p:nvSpPr>
          <p:cNvPr id="29" name="Rectangle 28">
            <a:extLst>
              <a:ext uri="{FF2B5EF4-FFF2-40B4-BE49-F238E27FC236}">
                <a16:creationId xmlns:a16="http://schemas.microsoft.com/office/drawing/2014/main" id="{EEBB4775-B899-4CBA-A8C9-61C8733EF612}"/>
              </a:ext>
            </a:extLst>
          </p:cNvPr>
          <p:cNvSpPr/>
          <p:nvPr/>
        </p:nvSpPr>
        <p:spPr>
          <a:xfrm flipV="1">
            <a:off x="4556896" y="3264513"/>
            <a:ext cx="4392488" cy="36004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D822B59F-7265-4A7D-9CFD-B013D5E0F0EC}"/>
              </a:ext>
            </a:extLst>
          </p:cNvPr>
          <p:cNvPicPr>
            <a:picLocks noChangeAspect="1"/>
          </p:cNvPicPr>
          <p:nvPr/>
        </p:nvPicPr>
        <p:blipFill rotWithShape="1">
          <a:blip r:embed="rId6"/>
          <a:srcRect r="41458"/>
          <a:stretch/>
        </p:blipFill>
        <p:spPr>
          <a:xfrm>
            <a:off x="4573515" y="3642258"/>
            <a:ext cx="4369731" cy="360040"/>
          </a:xfrm>
          <a:prstGeom prst="rect">
            <a:avLst/>
          </a:prstGeom>
        </p:spPr>
      </p:pic>
      <p:sp>
        <p:nvSpPr>
          <p:cNvPr id="31" name="Rectangle 30">
            <a:extLst>
              <a:ext uri="{FF2B5EF4-FFF2-40B4-BE49-F238E27FC236}">
                <a16:creationId xmlns:a16="http://schemas.microsoft.com/office/drawing/2014/main" id="{CB247137-5929-466A-B49B-3204938BF569}"/>
              </a:ext>
            </a:extLst>
          </p:cNvPr>
          <p:cNvSpPr/>
          <p:nvPr/>
        </p:nvSpPr>
        <p:spPr>
          <a:xfrm flipV="1">
            <a:off x="4556896" y="3624553"/>
            <a:ext cx="4392488" cy="36004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4C5D22A-7869-4EAD-B8E6-694DD000ABBA}"/>
              </a:ext>
            </a:extLst>
          </p:cNvPr>
          <p:cNvSpPr/>
          <p:nvPr/>
        </p:nvSpPr>
        <p:spPr>
          <a:xfrm>
            <a:off x="1907704" y="5229202"/>
            <a:ext cx="2232248" cy="129614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0905342-44A2-418D-BA1E-88AC97F6DA91}"/>
              </a:ext>
            </a:extLst>
          </p:cNvPr>
          <p:cNvSpPr/>
          <p:nvPr/>
        </p:nvSpPr>
        <p:spPr>
          <a:xfrm flipV="1">
            <a:off x="1907704" y="4870050"/>
            <a:ext cx="2232248" cy="36004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9DE5C2F-D4F6-4D9A-90D0-2D662F82E6BA}"/>
              </a:ext>
            </a:extLst>
          </p:cNvPr>
          <p:cNvSpPr txBox="1"/>
          <p:nvPr/>
        </p:nvSpPr>
        <p:spPr>
          <a:xfrm>
            <a:off x="1916582" y="4865998"/>
            <a:ext cx="1600657" cy="369332"/>
          </a:xfrm>
          <a:prstGeom prst="rect">
            <a:avLst/>
          </a:prstGeom>
          <a:noFill/>
        </p:spPr>
        <p:txBody>
          <a:bodyPr wrap="square">
            <a:spAutoFit/>
          </a:bodyPr>
          <a:lstStyle/>
          <a:p>
            <a:r>
              <a:rPr lang="en-US" b="1" dirty="0"/>
              <a:t>Question</a:t>
            </a:r>
          </a:p>
        </p:txBody>
      </p:sp>
      <p:sp>
        <p:nvSpPr>
          <p:cNvPr id="35" name="Rectangle 34">
            <a:extLst>
              <a:ext uri="{FF2B5EF4-FFF2-40B4-BE49-F238E27FC236}">
                <a16:creationId xmlns:a16="http://schemas.microsoft.com/office/drawing/2014/main" id="{FACC235C-2B8D-4C6A-9A36-62AA11AA2B55}"/>
              </a:ext>
            </a:extLst>
          </p:cNvPr>
          <p:cNvSpPr/>
          <p:nvPr/>
        </p:nvSpPr>
        <p:spPr>
          <a:xfrm flipV="1">
            <a:off x="7968206" y="2960456"/>
            <a:ext cx="256032" cy="25603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80555BC5-2952-4A82-92B6-02571A93AC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4614826"/>
      </p:ext>
    </p:extLst>
  </p:cSld>
  <p:clrMapOvr>
    <a:masterClrMapping/>
  </p:clrMapOvr>
  <mc:AlternateContent xmlns:mc="http://schemas.openxmlformats.org/markup-compatibility/2006">
    <mc:Choice xmlns:p14="http://schemas.microsoft.com/office/powerpoint/2010/main" Requires="p14">
      <p:transition spd="slow" p14:dur="2000" advTm="76408"/>
    </mc:Choice>
    <mc:Fallback>
      <p:transition spd="slow" advTm="7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6" grpId="0" animBg="1"/>
      <p:bldP spid="7" grpId="0" animBg="1"/>
      <p:bldP spid="16" grpId="0" animBg="1"/>
      <p:bldP spid="27" grpId="0"/>
      <p:bldP spid="28" grpId="0"/>
      <p:bldP spid="29" grpId="0" animBg="1"/>
      <p:bldP spid="31" grpId="0" animBg="1"/>
      <p:bldP spid="32" grpId="0" animBg="1"/>
      <p:bldP spid="33" grpId="0" animBg="1"/>
      <p:bldP spid="34"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Graphical user interface</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p:txBody>
          <a:bodyPr/>
          <a:lstStyle/>
          <a:p>
            <a:r>
              <a:rPr lang="en-US" dirty="0"/>
              <a:t>Each of these has information that must be stored in order to correctly display it</a:t>
            </a:r>
          </a:p>
          <a:p>
            <a:pPr lvl="1"/>
            <a:r>
              <a:rPr lang="en-US" dirty="0"/>
              <a:t>Thus, we would have two separate classes:</a:t>
            </a:r>
          </a:p>
          <a:p>
            <a:pPr marL="857250" lvl="2" indent="0">
              <a:buNone/>
            </a:pPr>
            <a:r>
              <a:rPr lang="en-US" dirty="0">
                <a:latin typeface="Consolas" panose="020B0609020204030204" pitchFamily="49" charset="0"/>
              </a:rPr>
              <a:t>class Frame;</a:t>
            </a:r>
          </a:p>
          <a:p>
            <a:pPr marL="857250" lvl="2" indent="0">
              <a:buNone/>
            </a:pPr>
            <a:r>
              <a:rPr lang="en-US" dirty="0">
                <a:latin typeface="Consolas" panose="020B0609020204030204" pitchFamily="49" charset="0"/>
              </a:rPr>
              <a:t>class Dialog;</a:t>
            </a:r>
          </a:p>
          <a:p>
            <a:endParaRPr lang="en-US" dirty="0"/>
          </a:p>
        </p:txBody>
      </p:sp>
      <p:pic>
        <p:nvPicPr>
          <p:cNvPr id="4" name="Audio 3">
            <a:hlinkClick r:id="" action="ppaction://media"/>
            <a:extLst>
              <a:ext uri="{FF2B5EF4-FFF2-40B4-BE49-F238E27FC236}">
                <a16:creationId xmlns:a16="http://schemas.microsoft.com/office/drawing/2014/main" id="{1C83BD25-805B-4DEB-8445-715D470E65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844278"/>
      </p:ext>
    </p:extLst>
  </p:cSld>
  <p:clrMapOvr>
    <a:masterClrMapping/>
  </p:clrMapOvr>
  <mc:AlternateContent xmlns:mc="http://schemas.openxmlformats.org/markup-compatibility/2006">
    <mc:Choice xmlns:p14="http://schemas.microsoft.com/office/powerpoint/2010/main" Requires="p14">
      <p:transition spd="slow" p14:dur="2000" advTm="43288"/>
    </mc:Choice>
    <mc:Fallback>
      <p:transition spd="slow" advTm="4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A comment on constructors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p:txBody>
          <a:bodyPr/>
          <a:lstStyle/>
          <a:p>
            <a:r>
              <a:rPr lang="en-US" dirty="0"/>
              <a:t>A constructor takes a number of arguments,</a:t>
            </a:r>
            <a:br>
              <a:rPr lang="en-US" dirty="0"/>
            </a:br>
            <a:r>
              <a:rPr lang="en-US" dirty="0"/>
              <a:t>	but too many will overwhelm the user leading to errors:</a:t>
            </a:r>
            <a:endParaRPr lang="en-US" sz="1600" dirty="0">
              <a:latin typeface="Consolas" panose="020B0609020204030204" pitchFamily="49" charset="0"/>
            </a:endParaRPr>
          </a:p>
          <a:p>
            <a:pPr marL="457200" lvl="1" indent="0">
              <a:buNone/>
            </a:pPr>
            <a:r>
              <a:rPr lang="en-US" dirty="0">
                <a:latin typeface="Consolas" panose="020B0609020204030204" pitchFamily="49" charset="0"/>
              </a:rPr>
              <a:t>Frame </a:t>
            </a:r>
            <a:r>
              <a:rPr lang="en-US" dirty="0" err="1">
                <a:latin typeface="Consolas" panose="020B0609020204030204" pitchFamily="49" charset="0"/>
              </a:rPr>
              <a:t>main_frame</a:t>
            </a:r>
            <a:r>
              <a:rPr lang="en-US" dirty="0">
                <a:latin typeface="Consolas" panose="020B0609020204030204" pitchFamily="49" charset="0"/>
              </a:rPr>
              <a:t>{ "Hello world",</a:t>
            </a:r>
            <a:br>
              <a:rPr lang="en-US" dirty="0">
                <a:latin typeface="Consolas" panose="020B0609020204030204" pitchFamily="49" charset="0"/>
              </a:rPr>
            </a:br>
            <a:r>
              <a:rPr lang="en-US" dirty="0">
                <a:latin typeface="Consolas" panose="020B0609020204030204" pitchFamily="49" charset="0"/>
              </a:rPr>
              <a:t>    Font{ "Times New Roman", 16 },</a:t>
            </a:r>
            <a:br>
              <a:rPr lang="en-US" dirty="0">
                <a:latin typeface="Consolas" panose="020B0609020204030204" pitchFamily="49" charset="0"/>
              </a:rPr>
            </a:br>
            <a:r>
              <a:rPr lang="en-US" dirty="0">
                <a:latin typeface="Consolas" panose="020B0609020204030204" pitchFamily="49" charset="0"/>
              </a:rPr>
              <a:t>    "my_icon.png", </a:t>
            </a:r>
            <a:br>
              <a:rPr lang="en-US" dirty="0">
                <a:latin typeface="Consolas" panose="020B0609020204030204" pitchFamily="49" charset="0"/>
              </a:rPr>
            </a:br>
            <a:r>
              <a:rPr lang="en-US" dirty="0">
                <a:latin typeface="Consolas" panose="020B0609020204030204" pitchFamily="49" charset="0"/>
              </a:rPr>
              <a:t>    100, 70, 593, 231,</a:t>
            </a:r>
            <a:br>
              <a:rPr lang="en-US" dirty="0">
                <a:latin typeface="Consolas" panose="020B0609020204030204" pitchFamily="49" charset="0"/>
              </a:rPr>
            </a:br>
            <a:r>
              <a:rPr lang="en-US" dirty="0">
                <a:latin typeface="Consolas" panose="020B0609020204030204" pitchFamily="49" charset="0"/>
              </a:rPr>
              <a:t>    </a:t>
            </a:r>
            <a:r>
              <a:rPr lang="en-US" dirty="0" err="1">
                <a:latin typeface="Consolas" panose="020B0609020204030204" pitchFamily="49" charset="0"/>
              </a:rPr>
              <a:t>RGB_Color</a:t>
            </a:r>
            <a:r>
              <a:rPr lang="en-US" dirty="0">
                <a:latin typeface="Consolas" panose="020B0609020204030204" pitchFamily="49" charset="0"/>
              </a:rPr>
              <a:t>{ 15, 25, 193 },</a:t>
            </a:r>
            <a:br>
              <a:rPr lang="en-US" dirty="0">
                <a:latin typeface="Consolas" panose="020B0609020204030204" pitchFamily="49" charset="0"/>
              </a:rPr>
            </a:br>
            <a:r>
              <a:rPr lang="en-US" dirty="0">
                <a:latin typeface="Consolas" panose="020B0609020204030204" pitchFamily="49" charset="0"/>
              </a:rPr>
              <a:t>    </a:t>
            </a:r>
            <a:r>
              <a:rPr lang="en-US" dirty="0" err="1">
                <a:latin typeface="Consolas" panose="020B0609020204030204" pitchFamily="49" charset="0"/>
              </a:rPr>
              <a:t>RGB_Color</a:t>
            </a:r>
            <a:r>
              <a:rPr lang="en-US" dirty="0">
                <a:latin typeface="Consolas" panose="020B0609020204030204" pitchFamily="49" charset="0"/>
              </a:rPr>
              <a:t>{ 255, 255, 255 },</a:t>
            </a:r>
            <a:br>
              <a:rPr lang="en-US" dirty="0">
                <a:latin typeface="Consolas" panose="020B0609020204030204" pitchFamily="49" charset="0"/>
              </a:rPr>
            </a:br>
            <a:r>
              <a:rPr lang="en-US" dirty="0">
                <a:latin typeface="Consolas" panose="020B0609020204030204" pitchFamily="49" charset="0"/>
              </a:rPr>
              <a:t>    true, false, false, false, true, 10, 10 };</a:t>
            </a:r>
            <a:br>
              <a:rPr lang="en-US" dirty="0">
                <a:latin typeface="Consolas" panose="020B0609020204030204" pitchFamily="49" charset="0"/>
              </a:rPr>
            </a:br>
            <a:endParaRPr lang="en-US" dirty="0">
              <a:latin typeface="Consolas" panose="020B0609020204030204" pitchFamily="49" charset="0"/>
            </a:endParaRPr>
          </a:p>
          <a:p>
            <a:pPr lvl="1"/>
            <a:r>
              <a:rPr lang="en-US" dirty="0"/>
              <a:t>Consequently, many parameters automatically have default values that can only be set via member functions</a:t>
            </a:r>
            <a:endParaRPr lang="en-US" sz="1400" dirty="0">
              <a:latin typeface="Consolas" panose="020B0609020204030204" pitchFamily="49" charset="0"/>
            </a:endParaRPr>
          </a:p>
          <a:p>
            <a:pPr lvl="1"/>
            <a:endParaRPr lang="en-US" dirty="0"/>
          </a:p>
        </p:txBody>
      </p:sp>
      <p:pic>
        <p:nvPicPr>
          <p:cNvPr id="5" name="Audio 4">
            <a:hlinkClick r:id="" action="ppaction://media"/>
            <a:extLst>
              <a:ext uri="{FF2B5EF4-FFF2-40B4-BE49-F238E27FC236}">
                <a16:creationId xmlns:a16="http://schemas.microsoft.com/office/drawing/2014/main" id="{E06F98DE-F9E0-44C6-89C1-F11BBE436E5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87965445"/>
      </p:ext>
    </p:extLst>
  </p:cSld>
  <p:clrMapOvr>
    <a:masterClrMapping/>
  </p:clrMapOvr>
  <mc:AlternateContent xmlns:mc="http://schemas.openxmlformats.org/markup-compatibility/2006">
    <mc:Choice xmlns:p14="http://schemas.microsoft.com/office/powerpoint/2010/main" Requires="p14">
      <p:transition spd="slow" p14:dur="2000" advTm="53458"/>
    </mc:Choice>
    <mc:Fallback>
      <p:transition spd="slow" advTm="53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An example of displaying a frame</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Here is a possible minimal application using a frame:</a:t>
            </a: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Frame </a:t>
            </a:r>
            <a:r>
              <a:rPr lang="en-US" sz="1600" dirty="0" err="1">
                <a:latin typeface="Consolas" panose="020B0609020204030204" pitchFamily="49" charset="0"/>
              </a:rPr>
              <a:t>main_frame</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main_frame.title_text</a:t>
            </a:r>
            <a:r>
              <a:rPr lang="en-US" sz="1600" dirty="0">
                <a:latin typeface="Consolas" panose="020B0609020204030204" pitchFamily="49" charset="0"/>
              </a:rPr>
              <a:t>( "Hello world!"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main_frame.title_background_color</a:t>
            </a:r>
            <a:r>
              <a:rPr lang="en-US" sz="1600" dirty="0">
                <a:latin typeface="Consolas" panose="020B0609020204030204" pitchFamily="49" charset="0"/>
              </a:rPr>
              <a:t>( </a:t>
            </a:r>
            <a:r>
              <a:rPr lang="en-US" sz="1600" dirty="0" err="1">
                <a:latin typeface="Consolas" panose="020B0609020204030204" pitchFamily="49" charset="0"/>
              </a:rPr>
              <a:t>RGB_color</a:t>
            </a:r>
            <a:r>
              <a:rPr lang="en-US" sz="1600" dirty="0">
                <a:latin typeface="Consolas" panose="020B0609020204030204" pitchFamily="49" charset="0"/>
              </a:rPr>
              <a:t>{ 93, 102, 21 }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main_frame.title_text_color</a:t>
            </a:r>
            <a:r>
              <a:rPr lang="en-US" sz="1600" dirty="0">
                <a:latin typeface="Consolas" panose="020B0609020204030204" pitchFamily="49" charset="0"/>
              </a:rPr>
              <a:t>( </a:t>
            </a:r>
            <a:r>
              <a:rPr lang="en-US" sz="1600" dirty="0" err="1">
                <a:latin typeface="Consolas" panose="020B0609020204030204" pitchFamily="49" charset="0"/>
              </a:rPr>
              <a:t>RGB_color</a:t>
            </a:r>
            <a:r>
              <a:rPr lang="en-US" sz="1600" dirty="0">
                <a:latin typeface="Consolas" panose="020B0609020204030204" pitchFamily="49" charset="0"/>
              </a:rPr>
              <a:t>{ 255, 255, 255 }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main_frame.title_icon</a:t>
            </a:r>
            <a:r>
              <a:rPr lang="en-US" sz="1600" dirty="0">
                <a:latin typeface="Consolas" panose="020B0609020204030204" pitchFamily="49" charset="0"/>
              </a:rPr>
              <a:t>( "image.png" );</a:t>
            </a:r>
          </a:p>
          <a:p>
            <a:pPr marL="857250" lvl="2" indent="0">
              <a:buNone/>
            </a:pPr>
            <a:r>
              <a:rPr lang="en-US" sz="1600" dirty="0">
                <a:latin typeface="Consolas" panose="020B0609020204030204" pitchFamily="49" charset="0"/>
              </a:rPr>
              <a:t>    // No menu bar unless one is added</a:t>
            </a:r>
          </a:p>
          <a:p>
            <a:pPr marL="857250" lvl="2" indent="0">
              <a:buNone/>
            </a:pPr>
            <a:r>
              <a:rPr lang="en-US" sz="1600" dirty="0">
                <a:latin typeface="Consolas" panose="020B0609020204030204" pitchFamily="49" charset="0"/>
              </a:rPr>
              <a:t>    // No tool bar unless one is added</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main_frame.display</a:t>
            </a: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endParaRPr lang="en-US" sz="1600" dirty="0"/>
          </a:p>
        </p:txBody>
      </p:sp>
      <p:sp>
        <p:nvSpPr>
          <p:cNvPr id="4" name="Rectangle 3">
            <a:extLst>
              <a:ext uri="{FF2B5EF4-FFF2-40B4-BE49-F238E27FC236}">
                <a16:creationId xmlns:a16="http://schemas.microsoft.com/office/drawing/2014/main" id="{80309B53-DD9E-4988-A34E-91DF3CADB021}"/>
              </a:ext>
            </a:extLst>
          </p:cNvPr>
          <p:cNvSpPr/>
          <p:nvPr/>
        </p:nvSpPr>
        <p:spPr>
          <a:xfrm>
            <a:off x="5380569" y="4857982"/>
            <a:ext cx="3096344" cy="104688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9CC419-7AB7-47F0-9C61-CB809F99CFC2}"/>
              </a:ext>
            </a:extLst>
          </p:cNvPr>
          <p:cNvSpPr/>
          <p:nvPr/>
        </p:nvSpPr>
        <p:spPr>
          <a:xfrm flipV="1">
            <a:off x="5380569" y="4513172"/>
            <a:ext cx="309634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7BE18A-DDD1-498C-9C5F-42962EDFF00D}"/>
              </a:ext>
            </a:extLst>
          </p:cNvPr>
          <p:cNvSpPr/>
          <p:nvPr/>
        </p:nvSpPr>
        <p:spPr>
          <a:xfrm flipV="1">
            <a:off x="8170912" y="4563020"/>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7AD6E1-0BFF-461C-A5A2-35BE00F44B65}"/>
              </a:ext>
            </a:extLst>
          </p:cNvPr>
          <p:cNvSpPr/>
          <p:nvPr/>
        </p:nvSpPr>
        <p:spPr>
          <a:xfrm flipV="1">
            <a:off x="7838490" y="4563020"/>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488C07E-06AB-4416-B083-D5D2D4865A4D}"/>
              </a:ext>
            </a:extLst>
          </p:cNvPr>
          <p:cNvCxnSpPr/>
          <p:nvPr/>
        </p:nvCxnSpPr>
        <p:spPr>
          <a:xfrm>
            <a:off x="8226689" y="4618046"/>
            <a:ext cx="144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63C383-B5C2-4D15-BEB3-8912A0BE9931}"/>
              </a:ext>
            </a:extLst>
          </p:cNvPr>
          <p:cNvCxnSpPr>
            <a:cxnSpLocks/>
          </p:cNvCxnSpPr>
          <p:nvPr/>
        </p:nvCxnSpPr>
        <p:spPr>
          <a:xfrm flipV="1">
            <a:off x="8226689" y="4618046"/>
            <a:ext cx="136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8497513-B959-4AE1-A91D-D932F4E5D2D2}"/>
              </a:ext>
            </a:extLst>
          </p:cNvPr>
          <p:cNvSpPr/>
          <p:nvPr/>
        </p:nvSpPr>
        <p:spPr>
          <a:xfrm flipV="1">
            <a:off x="7876396" y="4599275"/>
            <a:ext cx="182880" cy="182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EEBE612-E94A-48CF-9972-385A2FFEF48E}"/>
              </a:ext>
            </a:extLst>
          </p:cNvPr>
          <p:cNvCxnSpPr>
            <a:cxnSpLocks/>
          </p:cNvCxnSpPr>
          <p:nvPr/>
        </p:nvCxnSpPr>
        <p:spPr>
          <a:xfrm>
            <a:off x="7533791" y="4774124"/>
            <a:ext cx="2011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9F3800-65E7-4CE3-83A0-F6420916E5DF}"/>
              </a:ext>
            </a:extLst>
          </p:cNvPr>
          <p:cNvSpPr txBox="1"/>
          <p:nvPr/>
        </p:nvSpPr>
        <p:spPr>
          <a:xfrm>
            <a:off x="5724128" y="4509120"/>
            <a:ext cx="2450892" cy="369332"/>
          </a:xfrm>
          <a:prstGeom prst="rect">
            <a:avLst/>
          </a:prstGeom>
          <a:noFill/>
        </p:spPr>
        <p:txBody>
          <a:bodyPr wrap="square">
            <a:spAutoFit/>
          </a:bodyPr>
          <a:lstStyle/>
          <a:p>
            <a:r>
              <a:rPr lang="en-US" dirty="0">
                <a:solidFill>
                  <a:schemeClr val="bg1"/>
                </a:solidFill>
              </a:rPr>
              <a:t>Hello world</a:t>
            </a:r>
          </a:p>
        </p:txBody>
      </p:sp>
      <p:sp>
        <p:nvSpPr>
          <p:cNvPr id="20" name="Rectangle 19">
            <a:extLst>
              <a:ext uri="{FF2B5EF4-FFF2-40B4-BE49-F238E27FC236}">
                <a16:creationId xmlns:a16="http://schemas.microsoft.com/office/drawing/2014/main" id="{50603537-CC41-43B1-A56A-2747B6084D2C}"/>
              </a:ext>
            </a:extLst>
          </p:cNvPr>
          <p:cNvSpPr/>
          <p:nvPr/>
        </p:nvSpPr>
        <p:spPr>
          <a:xfrm>
            <a:off x="5445434" y="4557473"/>
            <a:ext cx="25603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clock, food, room&#10;&#10;Description automatically generated">
            <a:extLst>
              <a:ext uri="{FF2B5EF4-FFF2-40B4-BE49-F238E27FC236}">
                <a16:creationId xmlns:a16="http://schemas.microsoft.com/office/drawing/2014/main" id="{71AB50A3-8934-4E1A-B948-AA7C6B4B79D5}"/>
              </a:ext>
            </a:extLst>
          </p:cNvPr>
          <p:cNvPicPr>
            <a:picLocks noChangeAspect="1"/>
          </p:cNvPicPr>
          <p:nvPr/>
        </p:nvPicPr>
        <p:blipFill>
          <a:blip r:embed="rId5"/>
          <a:stretch>
            <a:fillRect/>
          </a:stretch>
        </p:blipFill>
        <p:spPr>
          <a:xfrm>
            <a:off x="5482929" y="4568939"/>
            <a:ext cx="181042" cy="233101"/>
          </a:xfrm>
          <a:prstGeom prst="rect">
            <a:avLst/>
          </a:prstGeom>
        </p:spPr>
      </p:pic>
      <p:sp>
        <p:nvSpPr>
          <p:cNvPr id="21" name="Rectangle 20">
            <a:extLst>
              <a:ext uri="{FF2B5EF4-FFF2-40B4-BE49-F238E27FC236}">
                <a16:creationId xmlns:a16="http://schemas.microsoft.com/office/drawing/2014/main" id="{3A2F55FC-A2B1-492E-A07D-663B49D33F59}"/>
              </a:ext>
            </a:extLst>
          </p:cNvPr>
          <p:cNvSpPr/>
          <p:nvPr/>
        </p:nvSpPr>
        <p:spPr>
          <a:xfrm flipV="1">
            <a:off x="7496419" y="4562774"/>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5247C770-858A-42A7-80EF-BB4F1AACBFC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83921659"/>
      </p:ext>
    </p:extLst>
  </p:cSld>
  <p:clrMapOvr>
    <a:masterClrMapping/>
  </p:clrMapOvr>
  <mc:AlternateContent xmlns:mc="http://schemas.openxmlformats.org/markup-compatibility/2006">
    <mc:Choice xmlns:p14="http://schemas.microsoft.com/office/powerpoint/2010/main" Requires="p14">
      <p:transition spd="slow" p14:dur="2000" advTm="58961"/>
    </mc:Choice>
    <mc:Fallback>
      <p:transition spd="slow" advTm="5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5"/>
                </p:tgtEl>
              </p:cMediaNode>
            </p:audio>
          </p:childTnLst>
        </p:cTn>
      </p:par>
    </p:tnLst>
    <p:bldLst>
      <p:bldP spid="4" grpId="0" animBg="1"/>
      <p:bldP spid="5" grpId="0" animBg="1"/>
      <p:bldP spid="6" grpId="0" animBg="1"/>
      <p:bldP spid="7" grpId="0" animBg="1"/>
      <p:bldP spid="10" grpId="0" animBg="1"/>
      <p:bldP spid="13" grpId="0"/>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An example of displaying a dialog</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Here is a minimal implementation of a dialog:</a:t>
            </a: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Dialog query{};</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query.title_text</a:t>
            </a:r>
            <a:r>
              <a:rPr lang="en-US" sz="1600" dirty="0">
                <a:latin typeface="Consolas" panose="020B0609020204030204" pitchFamily="49" charset="0"/>
              </a:rPr>
              <a:t>( "Question"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query.title_background_color</a:t>
            </a:r>
            <a:r>
              <a:rPr lang="en-US" sz="1600" dirty="0">
                <a:latin typeface="Consolas" panose="020B0609020204030204" pitchFamily="49" charset="0"/>
              </a:rPr>
              <a:t>( </a:t>
            </a:r>
            <a:r>
              <a:rPr lang="en-US" sz="1600" dirty="0" err="1">
                <a:latin typeface="Consolas" panose="020B0609020204030204" pitchFamily="49" charset="0"/>
              </a:rPr>
              <a:t>RGB_color</a:t>
            </a:r>
            <a:r>
              <a:rPr lang="en-US" sz="1600" dirty="0">
                <a:latin typeface="Consolas" panose="020B0609020204030204" pitchFamily="49" charset="0"/>
              </a:rPr>
              <a:t>{ 93, 102, 21 }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query.title_text_color</a:t>
            </a:r>
            <a:r>
              <a:rPr lang="en-US" sz="1600" dirty="0">
                <a:latin typeface="Consolas" panose="020B0609020204030204" pitchFamily="49" charset="0"/>
              </a:rPr>
              <a:t>( </a:t>
            </a:r>
            <a:r>
              <a:rPr lang="en-US" sz="1600" dirty="0" err="1">
                <a:latin typeface="Consolas" panose="020B0609020204030204" pitchFamily="49" charset="0"/>
              </a:rPr>
              <a:t>RGB_color</a:t>
            </a:r>
            <a:r>
              <a:rPr lang="en-US" sz="1600" dirty="0">
                <a:latin typeface="Consolas" panose="020B0609020204030204" pitchFamily="49" charset="0"/>
              </a:rPr>
              <a:t>{ 255, 255, 255 }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Return_type</a:t>
            </a:r>
            <a:r>
              <a:rPr lang="en-US" sz="1600" dirty="0">
                <a:latin typeface="Consolas" panose="020B0609020204030204" pitchFamily="49" charset="0"/>
              </a:rPr>
              <a:t> value{ </a:t>
            </a:r>
            <a:r>
              <a:rPr lang="en-US" sz="1600" dirty="0" err="1">
                <a:latin typeface="Consolas" panose="020B0609020204030204" pitchFamily="49" charset="0"/>
              </a:rPr>
              <a:t>query.display</a:t>
            </a: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endParaRPr lang="en-US" sz="2000" dirty="0"/>
          </a:p>
        </p:txBody>
      </p:sp>
      <p:sp>
        <p:nvSpPr>
          <p:cNvPr id="4" name="Rectangle 3">
            <a:extLst>
              <a:ext uri="{FF2B5EF4-FFF2-40B4-BE49-F238E27FC236}">
                <a16:creationId xmlns:a16="http://schemas.microsoft.com/office/drawing/2014/main" id="{80309B53-DD9E-4988-A34E-91DF3CADB021}"/>
              </a:ext>
            </a:extLst>
          </p:cNvPr>
          <p:cNvSpPr/>
          <p:nvPr/>
        </p:nvSpPr>
        <p:spPr>
          <a:xfrm>
            <a:off x="3635896" y="5550466"/>
            <a:ext cx="3096344" cy="104688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9CC419-7AB7-47F0-9C61-CB809F99CFC2}"/>
              </a:ext>
            </a:extLst>
          </p:cNvPr>
          <p:cNvSpPr/>
          <p:nvPr/>
        </p:nvSpPr>
        <p:spPr>
          <a:xfrm flipV="1">
            <a:off x="3635896" y="5205656"/>
            <a:ext cx="309634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F9F3800-65E7-4CE3-83A0-F6420916E5DF}"/>
              </a:ext>
            </a:extLst>
          </p:cNvPr>
          <p:cNvSpPr txBox="1"/>
          <p:nvPr/>
        </p:nvSpPr>
        <p:spPr>
          <a:xfrm>
            <a:off x="3663514" y="5201604"/>
            <a:ext cx="2450892" cy="369332"/>
          </a:xfrm>
          <a:prstGeom prst="rect">
            <a:avLst/>
          </a:prstGeom>
          <a:noFill/>
        </p:spPr>
        <p:txBody>
          <a:bodyPr wrap="square">
            <a:spAutoFit/>
          </a:bodyPr>
          <a:lstStyle/>
          <a:p>
            <a:r>
              <a:rPr lang="en-US" dirty="0">
                <a:solidFill>
                  <a:schemeClr val="bg1"/>
                </a:solidFill>
              </a:rPr>
              <a:t>Question</a:t>
            </a:r>
          </a:p>
        </p:txBody>
      </p:sp>
      <p:pic>
        <p:nvPicPr>
          <p:cNvPr id="12" name="Audio 11">
            <a:hlinkClick r:id="" action="ppaction://media"/>
            <a:extLst>
              <a:ext uri="{FF2B5EF4-FFF2-40B4-BE49-F238E27FC236}">
                <a16:creationId xmlns:a16="http://schemas.microsoft.com/office/drawing/2014/main" id="{8873D084-37F2-4A25-8128-36392BA206C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96685354"/>
      </p:ext>
    </p:extLst>
  </p:cSld>
  <p:clrMapOvr>
    <a:masterClrMapping/>
  </p:clrMapOvr>
  <mc:AlternateContent xmlns:mc="http://schemas.openxmlformats.org/markup-compatibility/2006">
    <mc:Choice xmlns:p14="http://schemas.microsoft.com/office/powerpoint/2010/main" Requires="p14">
      <p:transition spd="slow" p14:dur="2000" advTm="48512"/>
    </mc:Choice>
    <mc:Fallback>
      <p:transition spd="slow" advTm="4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bldLst>
      <p:bldP spid="4" grpId="0" animBg="1"/>
      <p:bldP spid="5"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Is one derived from the other?</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There are significant differences between frames and dialogs</a:t>
            </a:r>
          </a:p>
          <a:p>
            <a:pPr lvl="1"/>
            <a:r>
              <a:rPr lang="en-US" dirty="0"/>
              <a:t>Dialogs are modal and have return values</a:t>
            </a:r>
          </a:p>
          <a:p>
            <a:pPr lvl="1"/>
            <a:r>
              <a:rPr lang="en-US" dirty="0"/>
              <a:t>Frames have menu bars and tool bars</a:t>
            </a:r>
          </a:p>
          <a:p>
            <a:pPr lvl="1"/>
            <a:endParaRPr lang="en-US" dirty="0"/>
          </a:p>
          <a:p>
            <a:endParaRPr lang="en-US" dirty="0"/>
          </a:p>
          <a:p>
            <a:endParaRPr lang="en-US" dirty="0"/>
          </a:p>
          <a:p>
            <a:endParaRPr lang="en-US" dirty="0"/>
          </a:p>
          <a:p>
            <a:endParaRPr lang="en-US" dirty="0"/>
          </a:p>
          <a:p>
            <a:r>
              <a:rPr lang="en-US" dirty="0"/>
              <a:t>However, there are some features that are in common</a:t>
            </a:r>
          </a:p>
          <a:p>
            <a:pPr lvl="1"/>
            <a:r>
              <a:rPr lang="en-US" dirty="0"/>
              <a:t>The title bar background color, text and text color</a:t>
            </a:r>
          </a:p>
          <a:p>
            <a:pPr lvl="1"/>
            <a:r>
              <a:rPr lang="en-US" dirty="0"/>
              <a:t>The member functions used to set these</a:t>
            </a:r>
          </a:p>
          <a:p>
            <a:pPr lvl="1"/>
            <a:r>
              <a:rPr lang="en-US" dirty="0"/>
              <a:t>The display member function</a:t>
            </a:r>
          </a:p>
        </p:txBody>
      </p:sp>
      <p:sp>
        <p:nvSpPr>
          <p:cNvPr id="9" name="TextBox 8">
            <a:extLst>
              <a:ext uri="{FF2B5EF4-FFF2-40B4-BE49-F238E27FC236}">
                <a16:creationId xmlns:a16="http://schemas.microsoft.com/office/drawing/2014/main" id="{3DADC44B-2BF2-4B74-953B-3892BCD614A0}"/>
              </a:ext>
            </a:extLst>
          </p:cNvPr>
          <p:cNvSpPr txBox="1"/>
          <p:nvPr/>
        </p:nvSpPr>
        <p:spPr>
          <a:xfrm>
            <a:off x="2669735" y="4037002"/>
            <a:ext cx="966162" cy="400110"/>
          </a:xfrm>
          <a:prstGeom prst="rect">
            <a:avLst/>
          </a:prstGeom>
          <a:noFill/>
          <a:ln>
            <a:solidFill>
              <a:schemeClr val="tx1"/>
            </a:solidFill>
          </a:ln>
        </p:spPr>
        <p:txBody>
          <a:bodyPr wrap="square">
            <a:spAutoFit/>
          </a:bodyPr>
          <a:lstStyle/>
          <a:p>
            <a:pPr algn="ctr"/>
            <a:r>
              <a:rPr lang="en-US" sz="2000" dirty="0">
                <a:latin typeface="Georgia" panose="02040502050405020303" pitchFamily="18" charset="0"/>
              </a:rPr>
              <a:t>Frame</a:t>
            </a:r>
          </a:p>
        </p:txBody>
      </p:sp>
      <p:sp>
        <p:nvSpPr>
          <p:cNvPr id="10" name="TextBox 9">
            <a:extLst>
              <a:ext uri="{FF2B5EF4-FFF2-40B4-BE49-F238E27FC236}">
                <a16:creationId xmlns:a16="http://schemas.microsoft.com/office/drawing/2014/main" id="{C83DD769-F25D-473E-9401-8173685DA35D}"/>
              </a:ext>
            </a:extLst>
          </p:cNvPr>
          <p:cNvSpPr txBox="1"/>
          <p:nvPr/>
        </p:nvSpPr>
        <p:spPr>
          <a:xfrm>
            <a:off x="5336969" y="4037002"/>
            <a:ext cx="1107240" cy="400110"/>
          </a:xfrm>
          <a:prstGeom prst="rect">
            <a:avLst/>
          </a:prstGeom>
          <a:noFill/>
          <a:ln>
            <a:solidFill>
              <a:schemeClr val="tx1"/>
            </a:solidFill>
          </a:ln>
        </p:spPr>
        <p:txBody>
          <a:bodyPr wrap="square">
            <a:spAutoFit/>
          </a:bodyPr>
          <a:lstStyle/>
          <a:p>
            <a:pPr algn="ctr"/>
            <a:r>
              <a:rPr lang="en-US" sz="2000" dirty="0">
                <a:latin typeface="Georgia" panose="02040502050405020303" pitchFamily="18" charset="0"/>
              </a:rPr>
              <a:t>Dialog</a:t>
            </a:r>
          </a:p>
        </p:txBody>
      </p:sp>
      <p:cxnSp>
        <p:nvCxnSpPr>
          <p:cNvPr id="11" name="Straight Arrow Connector 10">
            <a:extLst>
              <a:ext uri="{FF2B5EF4-FFF2-40B4-BE49-F238E27FC236}">
                <a16:creationId xmlns:a16="http://schemas.microsoft.com/office/drawing/2014/main" id="{687BDDA7-EB6F-49CB-BDE7-7512B1FE58ED}"/>
              </a:ext>
            </a:extLst>
          </p:cNvPr>
          <p:cNvCxnSpPr>
            <a:cxnSpLocks/>
            <a:stCxn id="9" idx="0"/>
            <a:endCxn id="15" idx="2"/>
          </p:cNvCxnSpPr>
          <p:nvPr/>
        </p:nvCxnSpPr>
        <p:spPr>
          <a:xfrm flipV="1">
            <a:off x="3152816" y="3188241"/>
            <a:ext cx="0" cy="848761"/>
          </a:xfrm>
          <a:prstGeom prst="straightConnector1">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7E4B5E2-8803-45A5-9A48-E8DFB9C9BA16}"/>
              </a:ext>
            </a:extLst>
          </p:cNvPr>
          <p:cNvCxnSpPr>
            <a:cxnSpLocks/>
            <a:stCxn id="10" idx="0"/>
            <a:endCxn id="13" idx="2"/>
          </p:cNvCxnSpPr>
          <p:nvPr/>
        </p:nvCxnSpPr>
        <p:spPr>
          <a:xfrm flipV="1">
            <a:off x="5890589" y="3185450"/>
            <a:ext cx="0" cy="851552"/>
          </a:xfrm>
          <a:prstGeom prst="straightConnector1">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900E006-EAB0-450C-A451-8A2BBE6D8D9B}"/>
              </a:ext>
            </a:extLst>
          </p:cNvPr>
          <p:cNvSpPr txBox="1"/>
          <p:nvPr/>
        </p:nvSpPr>
        <p:spPr>
          <a:xfrm>
            <a:off x="5407508" y="2785340"/>
            <a:ext cx="966162" cy="400110"/>
          </a:xfrm>
          <a:prstGeom prst="rect">
            <a:avLst/>
          </a:prstGeom>
          <a:noFill/>
          <a:ln>
            <a:solidFill>
              <a:schemeClr val="tx1"/>
            </a:solidFill>
          </a:ln>
        </p:spPr>
        <p:txBody>
          <a:bodyPr wrap="square">
            <a:spAutoFit/>
          </a:bodyPr>
          <a:lstStyle/>
          <a:p>
            <a:pPr algn="ctr"/>
            <a:r>
              <a:rPr lang="en-US" sz="2000" dirty="0">
                <a:latin typeface="Georgia" panose="02040502050405020303" pitchFamily="18" charset="0"/>
              </a:rPr>
              <a:t>Frame</a:t>
            </a:r>
          </a:p>
        </p:txBody>
      </p:sp>
      <p:sp>
        <p:nvSpPr>
          <p:cNvPr id="15" name="TextBox 14">
            <a:extLst>
              <a:ext uri="{FF2B5EF4-FFF2-40B4-BE49-F238E27FC236}">
                <a16:creationId xmlns:a16="http://schemas.microsoft.com/office/drawing/2014/main" id="{BC6919B2-CFC5-49BC-8502-55C71763F93B}"/>
              </a:ext>
            </a:extLst>
          </p:cNvPr>
          <p:cNvSpPr txBox="1"/>
          <p:nvPr/>
        </p:nvSpPr>
        <p:spPr>
          <a:xfrm>
            <a:off x="2599196" y="2788131"/>
            <a:ext cx="1107240" cy="400110"/>
          </a:xfrm>
          <a:prstGeom prst="rect">
            <a:avLst/>
          </a:prstGeom>
          <a:noFill/>
          <a:ln>
            <a:solidFill>
              <a:schemeClr val="tx1"/>
            </a:solidFill>
          </a:ln>
        </p:spPr>
        <p:txBody>
          <a:bodyPr wrap="square">
            <a:spAutoFit/>
          </a:bodyPr>
          <a:lstStyle/>
          <a:p>
            <a:pPr algn="ctr"/>
            <a:r>
              <a:rPr lang="en-US" sz="2000" dirty="0">
                <a:latin typeface="Georgia" panose="02040502050405020303" pitchFamily="18" charset="0"/>
              </a:rPr>
              <a:t>Dialog</a:t>
            </a:r>
          </a:p>
        </p:txBody>
      </p:sp>
      <p:sp>
        <p:nvSpPr>
          <p:cNvPr id="20" name="TextBox 19">
            <a:extLst>
              <a:ext uri="{FF2B5EF4-FFF2-40B4-BE49-F238E27FC236}">
                <a16:creationId xmlns:a16="http://schemas.microsoft.com/office/drawing/2014/main" id="{85D9FC0B-7110-4971-8D2E-36D04AFF9589}"/>
              </a:ext>
            </a:extLst>
          </p:cNvPr>
          <p:cNvSpPr txBox="1"/>
          <p:nvPr/>
        </p:nvSpPr>
        <p:spPr>
          <a:xfrm>
            <a:off x="2865339" y="3233142"/>
            <a:ext cx="529233" cy="707886"/>
          </a:xfrm>
          <a:prstGeom prst="rect">
            <a:avLst/>
          </a:prstGeom>
          <a:noFill/>
        </p:spPr>
        <p:txBody>
          <a:bodyPr wrap="square">
            <a:spAutoFit/>
          </a:bodyPr>
          <a:lstStyle/>
          <a:p>
            <a:r>
              <a:rPr lang="en-US" sz="4000" b="1" i="0" dirty="0">
                <a:solidFill>
                  <a:srgbClr val="FF0000"/>
                </a:solidFill>
                <a:effectLst/>
                <a:latin typeface="Arial" panose="020B0604020202020204" pitchFamily="34" charset="0"/>
              </a:rPr>
              <a:t>✗</a:t>
            </a:r>
            <a:endParaRPr lang="en-US" sz="4000" b="1" dirty="0">
              <a:solidFill>
                <a:srgbClr val="FF0000"/>
              </a:solidFill>
            </a:endParaRPr>
          </a:p>
        </p:txBody>
      </p:sp>
      <p:sp>
        <p:nvSpPr>
          <p:cNvPr id="21" name="TextBox 20">
            <a:extLst>
              <a:ext uri="{FF2B5EF4-FFF2-40B4-BE49-F238E27FC236}">
                <a16:creationId xmlns:a16="http://schemas.microsoft.com/office/drawing/2014/main" id="{600B8493-0E31-420C-98EE-60A99CE996C6}"/>
              </a:ext>
            </a:extLst>
          </p:cNvPr>
          <p:cNvSpPr txBox="1"/>
          <p:nvPr/>
        </p:nvSpPr>
        <p:spPr>
          <a:xfrm>
            <a:off x="5603112" y="3257908"/>
            <a:ext cx="529233" cy="707886"/>
          </a:xfrm>
          <a:prstGeom prst="rect">
            <a:avLst/>
          </a:prstGeom>
          <a:noFill/>
        </p:spPr>
        <p:txBody>
          <a:bodyPr wrap="square">
            <a:spAutoFit/>
          </a:bodyPr>
          <a:lstStyle/>
          <a:p>
            <a:r>
              <a:rPr lang="en-US" sz="4000" b="1" i="0" dirty="0">
                <a:solidFill>
                  <a:srgbClr val="FF0000"/>
                </a:solidFill>
                <a:effectLst/>
                <a:latin typeface="Arial" panose="020B0604020202020204" pitchFamily="34" charset="0"/>
              </a:rPr>
              <a:t>✗</a:t>
            </a:r>
            <a:endParaRPr lang="en-US" sz="4000" b="1" dirty="0">
              <a:solidFill>
                <a:srgbClr val="FF0000"/>
              </a:solidFill>
            </a:endParaRPr>
          </a:p>
        </p:txBody>
      </p:sp>
      <p:pic>
        <p:nvPicPr>
          <p:cNvPr id="25" name="Audio 24">
            <a:hlinkClick r:id="" action="ppaction://media"/>
            <a:extLst>
              <a:ext uri="{FF2B5EF4-FFF2-40B4-BE49-F238E27FC236}">
                <a16:creationId xmlns:a16="http://schemas.microsoft.com/office/drawing/2014/main" id="{ABBE1DFF-DC61-4B19-89DF-AF418291A6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51195926"/>
      </p:ext>
    </p:extLst>
  </p:cSld>
  <p:clrMapOvr>
    <a:masterClrMapping/>
  </p:clrMapOvr>
  <mc:AlternateContent xmlns:mc="http://schemas.openxmlformats.org/markup-compatibility/2006">
    <mc:Choice xmlns:p14="http://schemas.microsoft.com/office/powerpoint/2010/main" Requires="p14">
      <p:transition spd="slow" p14:dur="2000" advTm="58218"/>
    </mc:Choice>
    <mc:Fallback>
      <p:transition spd="slow" advTm="5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5"/>
                </p:tgtEl>
              </p:cMediaNode>
            </p:audio>
          </p:childTnLst>
        </p:cTn>
      </p:par>
    </p:tnLst>
    <p:bldLst>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2|8.5|24.9"/>
</p:tagLst>
</file>

<file path=ppt/tags/tag10.xml><?xml version="1.0" encoding="utf-8"?>
<p:tagLst xmlns:a="http://schemas.openxmlformats.org/drawingml/2006/main" xmlns:r="http://schemas.openxmlformats.org/officeDocument/2006/relationships" xmlns:p="http://schemas.openxmlformats.org/presentationml/2006/main">
  <p:tag name="TIMING" val="|13.9|6.6|15.9|7.3|4|5.4|9.6|7.2|28.4"/>
</p:tagLst>
</file>

<file path=ppt/tags/tag11.xml><?xml version="1.0" encoding="utf-8"?>
<p:tagLst xmlns:a="http://schemas.openxmlformats.org/drawingml/2006/main" xmlns:r="http://schemas.openxmlformats.org/officeDocument/2006/relationships" xmlns:p="http://schemas.openxmlformats.org/presentationml/2006/main">
  <p:tag name="TIMING" val="|13.5|85.8|43.1|48.9"/>
</p:tagLst>
</file>

<file path=ppt/tags/tag2.xml><?xml version="1.0" encoding="utf-8"?>
<p:tagLst xmlns:a="http://schemas.openxmlformats.org/drawingml/2006/main" xmlns:r="http://schemas.openxmlformats.org/officeDocument/2006/relationships" xmlns:p="http://schemas.openxmlformats.org/presentationml/2006/main">
  <p:tag name="TIMING" val="|9.8|34"/>
</p:tagLst>
</file>

<file path=ppt/tags/tag3.xml><?xml version="1.0" encoding="utf-8"?>
<p:tagLst xmlns:a="http://schemas.openxmlformats.org/drawingml/2006/main" xmlns:r="http://schemas.openxmlformats.org/officeDocument/2006/relationships" xmlns:p="http://schemas.openxmlformats.org/presentationml/2006/main">
  <p:tag name="TIMING" val="|41.1"/>
</p:tagLst>
</file>

<file path=ppt/tags/tag4.xml><?xml version="1.0" encoding="utf-8"?>
<p:tagLst xmlns:a="http://schemas.openxmlformats.org/drawingml/2006/main" xmlns:r="http://schemas.openxmlformats.org/officeDocument/2006/relationships" xmlns:p="http://schemas.openxmlformats.org/presentationml/2006/main">
  <p:tag name="TIMING" val="|43.2"/>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ags/tag6.xml><?xml version="1.0" encoding="utf-8"?>
<p:tagLst xmlns:a="http://schemas.openxmlformats.org/drawingml/2006/main" xmlns:r="http://schemas.openxmlformats.org/officeDocument/2006/relationships" xmlns:p="http://schemas.openxmlformats.org/presentationml/2006/main">
  <p:tag name="TIMING" val="|11.6|5.4|6.8|14.8|2.8"/>
</p:tagLst>
</file>

<file path=ppt/tags/tag7.xml><?xml version="1.0" encoding="utf-8"?>
<p:tagLst xmlns:a="http://schemas.openxmlformats.org/drawingml/2006/main" xmlns:r="http://schemas.openxmlformats.org/officeDocument/2006/relationships" xmlns:p="http://schemas.openxmlformats.org/presentationml/2006/main">
  <p:tag name="TIMING" val="|4.8|9.2|1.2|8.9"/>
</p:tagLst>
</file>

<file path=ppt/tags/tag8.xml><?xml version="1.0" encoding="utf-8"?>
<p:tagLst xmlns:a="http://schemas.openxmlformats.org/drawingml/2006/main" xmlns:r="http://schemas.openxmlformats.org/officeDocument/2006/relationships" xmlns:p="http://schemas.openxmlformats.org/presentationml/2006/main">
  <p:tag name="TIMING" val="|7.7|3.5|13.5"/>
</p:tagLst>
</file>

<file path=ppt/tags/tag9.xml><?xml version="1.0" encoding="utf-8"?>
<p:tagLst xmlns:a="http://schemas.openxmlformats.org/drawingml/2006/main" xmlns:r="http://schemas.openxmlformats.org/officeDocument/2006/relationships" xmlns:p="http://schemas.openxmlformats.org/presentationml/2006/main">
  <p:tag name="TIMING" val="|21.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102470</TotalTime>
  <Words>1426</Words>
  <Application>Microsoft Office PowerPoint</Application>
  <PresentationFormat>On-screen Show (4:3)</PresentationFormat>
  <Paragraphs>222</Paragraphs>
  <Slides>18</Slides>
  <Notes>1</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Consolas</vt:lpstr>
      <vt:lpstr>Constantia</vt:lpstr>
      <vt:lpstr>Georgia</vt:lpstr>
      <vt:lpstr>Times New Roman</vt:lpstr>
      <vt:lpstr>Custom Design</vt:lpstr>
      <vt:lpstr>A windows class for graphical user interfaces</vt:lpstr>
      <vt:lpstr>Outline</vt:lpstr>
      <vt:lpstr>Warning</vt:lpstr>
      <vt:lpstr>Graphical user interface</vt:lpstr>
      <vt:lpstr>Graphical user interface</vt:lpstr>
      <vt:lpstr>A comment on constructors</vt:lpstr>
      <vt:lpstr>An example of displaying a frame</vt:lpstr>
      <vt:lpstr>An example of displaying a dialog</vt:lpstr>
      <vt:lpstr>Is one derived from the other?</vt:lpstr>
      <vt:lpstr>Common features</vt:lpstr>
      <vt:lpstr>Common features</vt:lpstr>
      <vt:lpstr>Common features</vt:lpstr>
      <vt:lpstr>Benefit of inheritance</vt:lpstr>
      <vt:lpstr>Can we create a window?</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1764</cp:revision>
  <dcterms:created xsi:type="dcterms:W3CDTF">2009-09-11T23:00:44Z</dcterms:created>
  <dcterms:modified xsi:type="dcterms:W3CDTF">2020-11-22T19:40:07Z</dcterms:modified>
</cp:coreProperties>
</file>